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261" r:id="rId3"/>
    <p:sldId id="293" r:id="rId4"/>
    <p:sldId id="290" r:id="rId5"/>
    <p:sldId id="294" r:id="rId6"/>
    <p:sldId id="285" r:id="rId7"/>
    <p:sldId id="303" r:id="rId8"/>
    <p:sldId id="295" r:id="rId9"/>
    <p:sldId id="262" r:id="rId10"/>
    <p:sldId id="308" r:id="rId11"/>
    <p:sldId id="302" r:id="rId12"/>
    <p:sldId id="301" r:id="rId13"/>
    <p:sldId id="300" r:id="rId14"/>
    <p:sldId id="268" r:id="rId15"/>
    <p:sldId id="296" r:id="rId16"/>
    <p:sldId id="263" r:id="rId17"/>
    <p:sldId id="309" r:id="rId18"/>
    <p:sldId id="304" r:id="rId19"/>
    <p:sldId id="278" r:id="rId20"/>
    <p:sldId id="288" r:id="rId21"/>
    <p:sldId id="297" r:id="rId22"/>
    <p:sldId id="279" r:id="rId23"/>
    <p:sldId id="305" r:id="rId24"/>
    <p:sldId id="310" r:id="rId25"/>
    <p:sldId id="269" r:id="rId26"/>
    <p:sldId id="280" r:id="rId27"/>
    <p:sldId id="287" r:id="rId28"/>
    <p:sldId id="298" r:id="rId29"/>
    <p:sldId id="271" r:id="rId30"/>
    <p:sldId id="265" r:id="rId31"/>
    <p:sldId id="306" r:id="rId32"/>
    <p:sldId id="299" r:id="rId33"/>
    <p:sldId id="281" r:id="rId34"/>
    <p:sldId id="292" r:id="rId35"/>
    <p:sldId id="307" r:id="rId36"/>
    <p:sldId id="284" r:id="rId37"/>
    <p:sldId id="313" r:id="rId38"/>
    <p:sldId id="311" r:id="rId39"/>
    <p:sldId id="312" r:id="rId40"/>
    <p:sldId id="315" r:id="rId41"/>
    <p:sldId id="314" r:id="rId42"/>
    <p:sldId id="316" r:id="rId43"/>
    <p:sldId id="317" r:id="rId44"/>
    <p:sldId id="318" r:id="rId45"/>
    <p:sldId id="319" r:id="rId46"/>
    <p:sldId id="266" r:id="rId47"/>
    <p:sldId id="267" r:id="rId48"/>
    <p:sldId id="321" r:id="rId49"/>
    <p:sldId id="322" r:id="rId50"/>
    <p:sldId id="270" r:id="rId51"/>
    <p:sldId id="323" r:id="rId52"/>
    <p:sldId id="272" r:id="rId53"/>
    <p:sldId id="320" r:id="rId54"/>
    <p:sldId id="324" r:id="rId55"/>
    <p:sldId id="325"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7"/>
    <p:restoredTop sz="89417"/>
  </p:normalViewPr>
  <p:slideViewPr>
    <p:cSldViewPr snapToGrid="0">
      <p:cViewPr varScale="1">
        <p:scale>
          <a:sx n="100" d="100"/>
          <a:sy n="100"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EBC0A-3CB2-0D4E-961C-3FEAF0D16EBD}" type="datetimeFigureOut">
              <a:rPr kumimoji="1" lang="ja-JP" altLang="en-US" smtClean="0"/>
              <a:t>2024/2/19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57426-730D-394A-A373-BBA8ED8B1F41}" type="slidenum">
              <a:rPr kumimoji="1" lang="ja-JP" altLang="en-US" smtClean="0"/>
              <a:t>‹#›</a:t>
            </a:fld>
            <a:endParaRPr kumimoji="1" lang="ja-JP" altLang="en-US"/>
          </a:p>
        </p:txBody>
      </p:sp>
    </p:spTree>
    <p:extLst>
      <p:ext uri="{BB962C8B-B14F-4D97-AF65-F5344CB8AC3E}">
        <p14:creationId xmlns:p14="http://schemas.microsoft.com/office/powerpoint/2010/main" val="1793324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それでは発表を始めさせていただきます。私は、</a:t>
            </a:r>
            <a:r>
              <a:rPr lang="en-US" altLang="ja-JP" dirty="0">
                <a:latin typeface="Helvetica Neue" panose="02000503000000020004" pitchFamily="2" charset="0"/>
                <a:ea typeface="Helvetica Neue" panose="02000503000000020004" pitchFamily="2" charset="0"/>
                <a:cs typeface="Helvetica Neue" panose="02000503000000020004" pitchFamily="2" charset="0"/>
              </a:rPr>
              <a:t>GroundBIRD</a:t>
            </a:r>
            <a:r>
              <a:rPr lang="ja-JP" altLang="en-US">
                <a:latin typeface="Helvetica Neue" panose="02000503000000020004" pitchFamily="2" charset="0"/>
                <a:ea typeface="Helvetica Neue" panose="02000503000000020004" pitchFamily="2" charset="0"/>
                <a:cs typeface="Helvetica Neue" panose="02000503000000020004" pitchFamily="2" charset="0"/>
              </a:rPr>
              <a:t>という望遠鏡の幾何光学シミュレーションを行いました。</a:t>
            </a:r>
            <a:endParaRPr kumimoji="1" lang="ja-JP" altLang="en-US"/>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1</a:t>
            </a:fld>
            <a:endParaRPr kumimoji="1" lang="ja-JP" altLang="en-US"/>
          </a:p>
        </p:txBody>
      </p:sp>
    </p:spTree>
    <p:extLst>
      <p:ext uri="{BB962C8B-B14F-4D97-AF65-F5344CB8AC3E}">
        <p14:creationId xmlns:p14="http://schemas.microsoft.com/office/powerpoint/2010/main" val="3324322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B7530-F4F2-BDF7-2A96-48993456D6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545B03-0F7C-E70A-D0ED-76237A5084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00C8A2-8B75-DBC2-DFCD-30D68BA9AB54}"/>
              </a:ext>
            </a:extLst>
          </p:cNvPr>
          <p:cNvSpPr>
            <a:spLocks noGrp="1"/>
          </p:cNvSpPr>
          <p:nvPr>
            <p:ph type="body" idx="1"/>
          </p:nvPr>
        </p:nvSpPr>
        <p:spPr/>
        <p:txBody>
          <a:bodyPr/>
          <a:lstStyle/>
          <a:p>
            <a:r>
              <a:rPr kumimoji="1" lang="ja-JP" altLang="en-US"/>
              <a:t>左の図は望遠鏡のモデルです。超電導検出器は中央左側の黄色く囲った部分に収められており、</a:t>
            </a:r>
            <a:endParaRPr kumimoji="1" lang="en-US" altLang="ja-JP" dirty="0"/>
          </a:p>
          <a:p>
            <a:r>
              <a:rPr kumimoji="1" lang="ja-JP" altLang="en-US"/>
              <a:t>検出器を極めて低温に冷却するために、熱を遮断するための</a:t>
            </a:r>
            <a:r>
              <a:rPr kumimoji="1" lang="en-US" altLang="ja-JP" dirty="0"/>
              <a:t>3</a:t>
            </a:r>
            <a:r>
              <a:rPr kumimoji="1" lang="ja-JP" altLang="en-US"/>
              <a:t>層のシールドで覆われています。</a:t>
            </a:r>
            <a:endParaRPr kumimoji="1" lang="en-US" altLang="ja-JP" dirty="0"/>
          </a:p>
          <a:p>
            <a:r>
              <a:rPr kumimoji="1" lang="ja-JP" altLang="en-US"/>
              <a:t>右の図は、左の図から光学系を抜き出して拡大したものです。観測する電磁波は、バッフルの開口部から入射して</a:t>
            </a:r>
            <a:r>
              <a:rPr kumimoji="1" lang="en-US" altLang="ja-JP" dirty="0"/>
              <a:t>2</a:t>
            </a:r>
            <a:r>
              <a:rPr kumimoji="1" lang="ja-JP" altLang="en-US"/>
              <a:t>枚の鏡に反射して検出器に到達します。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a:t>
            </a:r>
            <a:r>
              <a:rPr lang="en-US" altLang="ja-JP" dirty="0"/>
              <a:t>GroundBIRD</a:t>
            </a:r>
            <a:r>
              <a:rPr lang="ja-JP" altLang="en-US"/>
              <a:t>は</a:t>
            </a:r>
            <a:r>
              <a:rPr lang="en-US" altLang="ja-JP" dirty="0"/>
              <a:t>CMB</a:t>
            </a:r>
            <a:r>
              <a:rPr lang="ja-JP" altLang="en-US"/>
              <a:t>の偏光観測が目的なので、鏡の反射で生じる擬似偏光を打ち消すために、クロスドラゴン光学系を採用しています。</a:t>
            </a:r>
            <a:endParaRPr kumimoji="1" lang="en-US" altLang="ja-JP" dirty="0"/>
          </a:p>
          <a:p>
            <a:r>
              <a:rPr kumimoji="1" lang="ja-JP" altLang="en-US"/>
              <a:t>最初に反射する下の鏡を</a:t>
            </a:r>
            <a:r>
              <a:rPr kumimoji="1" lang="en-US" altLang="ja-JP" dirty="0"/>
              <a:t>primalymirror,2</a:t>
            </a:r>
            <a:r>
              <a:rPr kumimoji="1" lang="ja-JP" altLang="en-US"/>
              <a:t>回目に反射する右側の鏡を</a:t>
            </a:r>
            <a:r>
              <a:rPr kumimoji="1" lang="en-US" altLang="ja-JP" dirty="0" err="1"/>
              <a:t>secondalymirror</a:t>
            </a:r>
            <a:r>
              <a:rPr kumimoji="1" lang="ja-JP" altLang="en-US"/>
              <a:t>と呼びます。</a:t>
            </a:r>
            <a:endParaRPr kumimoji="1" lang="en-US" altLang="ja-JP" dirty="0"/>
          </a:p>
          <a:p>
            <a:r>
              <a:rPr kumimoji="1" lang="ja-JP" altLang="en-US"/>
              <a:t>また、入射光を制限するための筒をバッフルと呼びます。</a:t>
            </a:r>
            <a:endParaRPr kumimoji="1" lang="en-US" altLang="ja-JP" dirty="0"/>
          </a:p>
          <a:p>
            <a:endParaRPr kumimoji="1" lang="en-US" altLang="ja-JP" dirty="0"/>
          </a:p>
          <a:p>
            <a:endParaRPr kumimoji="1" lang="en-US" altLang="ja-JP" dirty="0"/>
          </a:p>
          <a:p>
            <a:endParaRPr kumimoji="1" lang="en-US" altLang="ja-JP" dirty="0"/>
          </a:p>
          <a:p>
            <a:r>
              <a:rPr kumimoji="1" lang="ja-JP" altLang="en-US"/>
              <a:t>入射面に対して垂直か水平かで</a:t>
            </a:r>
            <a:endParaRPr kumimoji="1" lang="en-US" altLang="ja-JP" dirty="0"/>
          </a:p>
          <a:p>
            <a:r>
              <a:rPr kumimoji="1" lang="ja-JP" altLang="en-US"/>
              <a:t>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でないので一部吸収されて反射率がちガウ</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ja-JP" altLang="en-US"/>
              <a:t>クロスドラゴン</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709B78B-4E2F-5DD3-575B-A89D5A09F5E1}"/>
              </a:ext>
            </a:extLst>
          </p:cNvPr>
          <p:cNvSpPr>
            <a:spLocks noGrp="1"/>
          </p:cNvSpPr>
          <p:nvPr>
            <p:ph type="sldNum" sz="quarter" idx="5"/>
          </p:nvPr>
        </p:nvSpPr>
        <p:spPr/>
        <p:txBody>
          <a:bodyPr/>
          <a:lstStyle/>
          <a:p>
            <a:fld id="{066095EA-20F9-5646-A563-0D3CEACEA660}" type="slidenum">
              <a:rPr kumimoji="1" lang="ja-JP" altLang="en-US" smtClean="0"/>
              <a:t>10</a:t>
            </a:fld>
            <a:endParaRPr kumimoji="1" lang="ja-JP" altLang="en-US"/>
          </a:p>
        </p:txBody>
      </p:sp>
    </p:spTree>
    <p:extLst>
      <p:ext uri="{BB962C8B-B14F-4D97-AF65-F5344CB8AC3E}">
        <p14:creationId xmlns:p14="http://schemas.microsoft.com/office/powerpoint/2010/main" val="238402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7991-6FB3-06ED-3982-597AE81C2E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0BB89-8CAE-6844-1773-62B694FBF4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7343507-116B-1DA9-23FA-5A22B88247E7}"/>
              </a:ext>
            </a:extLst>
          </p:cNvPr>
          <p:cNvSpPr>
            <a:spLocks noGrp="1"/>
          </p:cNvSpPr>
          <p:nvPr>
            <p:ph type="body" idx="1"/>
          </p:nvPr>
        </p:nvSpPr>
        <p:spPr/>
        <p:txBody>
          <a:bodyPr/>
          <a:lstStyle/>
          <a:p>
            <a:r>
              <a:rPr kumimoji="1" lang="ja-JP" altLang="en-US"/>
              <a:t>左の図は望遠鏡のモデルです。超電導検出器は中央左側の黄色く囲った部分に収められており、</a:t>
            </a:r>
            <a:endParaRPr kumimoji="1" lang="en-US" altLang="ja-JP" dirty="0"/>
          </a:p>
          <a:p>
            <a:r>
              <a:rPr kumimoji="1" lang="ja-JP" altLang="en-US"/>
              <a:t>検出器を極めて低温に冷却するために、熱を遮断するための</a:t>
            </a:r>
            <a:r>
              <a:rPr kumimoji="1" lang="en-US" altLang="ja-JP" dirty="0"/>
              <a:t>3</a:t>
            </a:r>
            <a:r>
              <a:rPr kumimoji="1" lang="ja-JP" altLang="en-US"/>
              <a:t>層のシールドで覆われています。</a:t>
            </a:r>
            <a:endParaRPr kumimoji="1" lang="en-US" altLang="ja-JP" dirty="0"/>
          </a:p>
          <a:p>
            <a:r>
              <a:rPr kumimoji="1" lang="ja-JP" altLang="en-US"/>
              <a:t>右の図は、左の図から光学系を抜き出して拡大したものです。観測する電磁波は、バッフルの開口部から入射して</a:t>
            </a:r>
            <a:r>
              <a:rPr kumimoji="1" lang="en-US" altLang="ja-JP" dirty="0"/>
              <a:t>2</a:t>
            </a:r>
            <a:r>
              <a:rPr kumimoji="1" lang="ja-JP" altLang="en-US"/>
              <a:t>枚の鏡に反射して検出器に到達します。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a:t>
            </a:r>
            <a:r>
              <a:rPr lang="en-US" altLang="ja-JP" dirty="0"/>
              <a:t>GroundBIRD</a:t>
            </a:r>
            <a:r>
              <a:rPr lang="ja-JP" altLang="en-US"/>
              <a:t>は</a:t>
            </a:r>
            <a:r>
              <a:rPr lang="en-US" altLang="ja-JP" dirty="0"/>
              <a:t>CMB</a:t>
            </a:r>
            <a:r>
              <a:rPr lang="ja-JP" altLang="en-US"/>
              <a:t>の偏光観測が目的なので、鏡の反射で生じる擬似偏光を打ち消すために、クロスドラゴン光学系を採用しています。</a:t>
            </a:r>
            <a:endParaRPr kumimoji="1" lang="en-US" altLang="ja-JP" dirty="0"/>
          </a:p>
          <a:p>
            <a:r>
              <a:rPr kumimoji="1" lang="ja-JP" altLang="en-US"/>
              <a:t>最初に反射する下の鏡を</a:t>
            </a:r>
            <a:r>
              <a:rPr kumimoji="1" lang="en-US" altLang="ja-JP" dirty="0"/>
              <a:t>primalymirror,2</a:t>
            </a:r>
            <a:r>
              <a:rPr kumimoji="1" lang="ja-JP" altLang="en-US"/>
              <a:t>回目に反射する右側の鏡を</a:t>
            </a:r>
            <a:r>
              <a:rPr kumimoji="1" lang="en-US" altLang="ja-JP" dirty="0" err="1"/>
              <a:t>secondalymirror</a:t>
            </a:r>
            <a:r>
              <a:rPr kumimoji="1" lang="ja-JP" altLang="en-US"/>
              <a:t>と呼びます。</a:t>
            </a:r>
            <a:endParaRPr kumimoji="1" lang="en-US" altLang="ja-JP" dirty="0"/>
          </a:p>
          <a:p>
            <a:r>
              <a:rPr kumimoji="1" lang="ja-JP" altLang="en-US"/>
              <a:t>また、入射光を制限するための筒をバッフルと呼びます。</a:t>
            </a:r>
            <a:endParaRPr kumimoji="1" lang="en-US" altLang="ja-JP" dirty="0"/>
          </a:p>
          <a:p>
            <a:endParaRPr kumimoji="1" lang="en-US" altLang="ja-JP" dirty="0"/>
          </a:p>
          <a:p>
            <a:endParaRPr kumimoji="1" lang="en-US" altLang="ja-JP" dirty="0"/>
          </a:p>
          <a:p>
            <a:endParaRPr kumimoji="1" lang="en-US" altLang="ja-JP" dirty="0"/>
          </a:p>
          <a:p>
            <a:r>
              <a:rPr kumimoji="1" lang="ja-JP" altLang="en-US"/>
              <a:t>入射面に対して垂直か水平かで</a:t>
            </a:r>
            <a:endParaRPr kumimoji="1" lang="en-US" altLang="ja-JP" dirty="0"/>
          </a:p>
          <a:p>
            <a:r>
              <a:rPr kumimoji="1" lang="ja-JP" altLang="en-US"/>
              <a:t>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でないので一部吸収されて反射率がちガウ</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ja-JP" altLang="en-US"/>
              <a:t>クロスドラゴン</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5764910-518B-B34A-EAC4-A71536C50BD1}"/>
              </a:ext>
            </a:extLst>
          </p:cNvPr>
          <p:cNvSpPr>
            <a:spLocks noGrp="1"/>
          </p:cNvSpPr>
          <p:nvPr>
            <p:ph type="sldNum" sz="quarter" idx="5"/>
          </p:nvPr>
        </p:nvSpPr>
        <p:spPr/>
        <p:txBody>
          <a:bodyPr/>
          <a:lstStyle/>
          <a:p>
            <a:fld id="{066095EA-20F9-5646-A563-0D3CEACEA660}" type="slidenum">
              <a:rPr kumimoji="1" lang="ja-JP" altLang="en-US" smtClean="0"/>
              <a:t>11</a:t>
            </a:fld>
            <a:endParaRPr kumimoji="1" lang="ja-JP" altLang="en-US"/>
          </a:p>
        </p:txBody>
      </p:sp>
    </p:spTree>
    <p:extLst>
      <p:ext uri="{BB962C8B-B14F-4D97-AF65-F5344CB8AC3E}">
        <p14:creationId xmlns:p14="http://schemas.microsoft.com/office/powerpoint/2010/main" val="2999292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695E-F889-7E14-4B23-5C7F26AC7E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652FF7-6651-03A4-CB96-00E129C3D1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D6FE83A-156A-D9C8-0E58-CA90E85076B2}"/>
              </a:ext>
            </a:extLst>
          </p:cNvPr>
          <p:cNvSpPr>
            <a:spLocks noGrp="1"/>
          </p:cNvSpPr>
          <p:nvPr>
            <p:ph type="body" idx="1"/>
          </p:nvPr>
        </p:nvSpPr>
        <p:spPr/>
        <p:txBody>
          <a:bodyPr/>
          <a:lstStyle/>
          <a:p>
            <a:r>
              <a:rPr kumimoji="1" lang="ja-JP" altLang="en-US"/>
              <a:t>左の図は望遠鏡のモデルです。超電導検出器は中央左側の黄色く囲った部分に収められており、</a:t>
            </a:r>
            <a:endParaRPr kumimoji="1" lang="en-US" altLang="ja-JP" dirty="0"/>
          </a:p>
          <a:p>
            <a:r>
              <a:rPr kumimoji="1" lang="ja-JP" altLang="en-US"/>
              <a:t>検出器を極めて低温に冷却するために、熱を遮断するための</a:t>
            </a:r>
            <a:r>
              <a:rPr kumimoji="1" lang="en-US" altLang="ja-JP" dirty="0"/>
              <a:t>3</a:t>
            </a:r>
            <a:r>
              <a:rPr kumimoji="1" lang="ja-JP" altLang="en-US"/>
              <a:t>層のシールドで覆われています。</a:t>
            </a:r>
            <a:endParaRPr kumimoji="1" lang="en-US" altLang="ja-JP" dirty="0"/>
          </a:p>
          <a:p>
            <a:r>
              <a:rPr kumimoji="1" lang="ja-JP" altLang="en-US"/>
              <a:t>右の図は、左の図から光学系を抜き出して拡大したものです。観測する電磁波は、バッフルの開口部から入射して</a:t>
            </a:r>
            <a:r>
              <a:rPr kumimoji="1" lang="en-US" altLang="ja-JP" dirty="0"/>
              <a:t>2</a:t>
            </a:r>
            <a:r>
              <a:rPr kumimoji="1" lang="ja-JP" altLang="en-US"/>
              <a:t>枚の鏡に反射して検出器に到達します。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a:t>
            </a:r>
            <a:r>
              <a:rPr lang="en-US" altLang="ja-JP" dirty="0"/>
              <a:t>GroundBIRD</a:t>
            </a:r>
            <a:r>
              <a:rPr lang="ja-JP" altLang="en-US"/>
              <a:t>は</a:t>
            </a:r>
            <a:r>
              <a:rPr lang="en-US" altLang="ja-JP" dirty="0"/>
              <a:t>CMB</a:t>
            </a:r>
            <a:r>
              <a:rPr lang="ja-JP" altLang="en-US"/>
              <a:t>の偏光観測が目的なので、鏡の反射で生じる擬似偏光を打ち消すために、クロスドラゴン光学系を採用しています。</a:t>
            </a:r>
            <a:endParaRPr kumimoji="1" lang="en-US" altLang="ja-JP" dirty="0"/>
          </a:p>
          <a:p>
            <a:r>
              <a:rPr kumimoji="1" lang="ja-JP" altLang="en-US"/>
              <a:t>最初に反射する下の鏡を</a:t>
            </a:r>
            <a:r>
              <a:rPr kumimoji="1" lang="en-US" altLang="ja-JP" dirty="0"/>
              <a:t>primalymirror,2</a:t>
            </a:r>
            <a:r>
              <a:rPr kumimoji="1" lang="ja-JP" altLang="en-US"/>
              <a:t>回目に反射する右側の鏡を</a:t>
            </a:r>
            <a:r>
              <a:rPr kumimoji="1" lang="en-US" altLang="ja-JP" dirty="0" err="1"/>
              <a:t>secondalymirror</a:t>
            </a:r>
            <a:r>
              <a:rPr kumimoji="1" lang="ja-JP" altLang="en-US"/>
              <a:t>と呼びます。</a:t>
            </a:r>
            <a:endParaRPr kumimoji="1" lang="en-US" altLang="ja-JP" dirty="0"/>
          </a:p>
          <a:p>
            <a:r>
              <a:rPr kumimoji="1" lang="ja-JP" altLang="en-US"/>
              <a:t>また、入射光を制限するための筒をバッフルと呼びます。</a:t>
            </a:r>
            <a:endParaRPr kumimoji="1" lang="en-US" altLang="ja-JP" dirty="0"/>
          </a:p>
          <a:p>
            <a:endParaRPr kumimoji="1" lang="en-US" altLang="ja-JP" dirty="0"/>
          </a:p>
          <a:p>
            <a:endParaRPr kumimoji="1" lang="en-US" altLang="ja-JP" dirty="0"/>
          </a:p>
          <a:p>
            <a:endParaRPr kumimoji="1" lang="en-US" altLang="ja-JP" dirty="0"/>
          </a:p>
          <a:p>
            <a:r>
              <a:rPr kumimoji="1" lang="ja-JP" altLang="en-US"/>
              <a:t>入射面に対して垂直か水平かで</a:t>
            </a:r>
            <a:endParaRPr kumimoji="1" lang="en-US" altLang="ja-JP" dirty="0"/>
          </a:p>
          <a:p>
            <a:r>
              <a:rPr kumimoji="1" lang="ja-JP" altLang="en-US"/>
              <a:t>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でないので一部吸収されて反射率がちガウ</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ja-JP" altLang="en-US"/>
              <a:t>クロスドラゴン</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FF8243F-35F9-6100-EE1F-09BBFDB3C8A9}"/>
              </a:ext>
            </a:extLst>
          </p:cNvPr>
          <p:cNvSpPr>
            <a:spLocks noGrp="1"/>
          </p:cNvSpPr>
          <p:nvPr>
            <p:ph type="sldNum" sz="quarter" idx="5"/>
          </p:nvPr>
        </p:nvSpPr>
        <p:spPr/>
        <p:txBody>
          <a:bodyPr/>
          <a:lstStyle/>
          <a:p>
            <a:fld id="{066095EA-20F9-5646-A563-0D3CEACEA660}" type="slidenum">
              <a:rPr kumimoji="1" lang="ja-JP" altLang="en-US" smtClean="0"/>
              <a:t>12</a:t>
            </a:fld>
            <a:endParaRPr kumimoji="1" lang="ja-JP" altLang="en-US"/>
          </a:p>
        </p:txBody>
      </p:sp>
    </p:spTree>
    <p:extLst>
      <p:ext uri="{BB962C8B-B14F-4D97-AF65-F5344CB8AC3E}">
        <p14:creationId xmlns:p14="http://schemas.microsoft.com/office/powerpoint/2010/main" val="447671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9387-91B5-988B-C518-F6128C25B6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1B78D9-D33A-C016-8A41-8D42F95507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509A86C-6FC7-9265-BD2D-7854CA65C8D1}"/>
              </a:ext>
            </a:extLst>
          </p:cNvPr>
          <p:cNvSpPr>
            <a:spLocks noGrp="1"/>
          </p:cNvSpPr>
          <p:nvPr>
            <p:ph type="body" idx="1"/>
          </p:nvPr>
        </p:nvSpPr>
        <p:spPr/>
        <p:txBody>
          <a:bodyPr/>
          <a:lstStyle/>
          <a:p>
            <a:r>
              <a:rPr kumimoji="1" lang="ja-JP" altLang="en-US"/>
              <a:t>左の図は望遠鏡のモデルです。超電導検出器は中央左側の黄色く囲った部分に収められており、</a:t>
            </a:r>
            <a:endParaRPr kumimoji="1" lang="en-US" altLang="ja-JP" dirty="0"/>
          </a:p>
          <a:p>
            <a:r>
              <a:rPr kumimoji="1" lang="ja-JP" altLang="en-US"/>
              <a:t>検出器を極めて低温に冷却するために、熱を遮断するための</a:t>
            </a:r>
            <a:r>
              <a:rPr kumimoji="1" lang="en-US" altLang="ja-JP" dirty="0"/>
              <a:t>3</a:t>
            </a:r>
            <a:r>
              <a:rPr kumimoji="1" lang="ja-JP" altLang="en-US"/>
              <a:t>層のシールドで覆われています。</a:t>
            </a:r>
            <a:endParaRPr kumimoji="1" lang="en-US" altLang="ja-JP" dirty="0"/>
          </a:p>
          <a:p>
            <a:r>
              <a:rPr kumimoji="1" lang="ja-JP" altLang="en-US"/>
              <a:t>右の図は、左の図から光学系を抜き出して拡大したものです。観測する電磁波は、バッフルの開口部から入射して</a:t>
            </a:r>
            <a:r>
              <a:rPr kumimoji="1" lang="en-US" altLang="ja-JP" dirty="0"/>
              <a:t>2</a:t>
            </a:r>
            <a:r>
              <a:rPr kumimoji="1" lang="ja-JP" altLang="en-US"/>
              <a:t>枚の鏡に反射して検出器に到達します。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a:t>
            </a:r>
            <a:r>
              <a:rPr lang="en-US" altLang="ja-JP" dirty="0"/>
              <a:t>GroundBIRD</a:t>
            </a:r>
            <a:r>
              <a:rPr lang="ja-JP" altLang="en-US"/>
              <a:t>は</a:t>
            </a:r>
            <a:r>
              <a:rPr lang="en-US" altLang="ja-JP" dirty="0"/>
              <a:t>CMB</a:t>
            </a:r>
            <a:r>
              <a:rPr lang="ja-JP" altLang="en-US"/>
              <a:t>の偏光観測が目的なので、鏡の反射で生じる擬似偏光を打ち消すために、クロスドラゴン光学系を採用しています。</a:t>
            </a:r>
            <a:endParaRPr kumimoji="1" lang="en-US" altLang="ja-JP" dirty="0"/>
          </a:p>
          <a:p>
            <a:r>
              <a:rPr kumimoji="1" lang="ja-JP" altLang="en-US"/>
              <a:t>最初に反射する下の鏡を</a:t>
            </a:r>
            <a:r>
              <a:rPr kumimoji="1" lang="en-US" altLang="ja-JP" dirty="0"/>
              <a:t>primalymirror,2</a:t>
            </a:r>
            <a:r>
              <a:rPr kumimoji="1" lang="ja-JP" altLang="en-US"/>
              <a:t>回目に反射する右側の鏡を</a:t>
            </a:r>
            <a:r>
              <a:rPr kumimoji="1" lang="en-US" altLang="ja-JP" dirty="0" err="1"/>
              <a:t>secondalymirror</a:t>
            </a:r>
            <a:r>
              <a:rPr kumimoji="1" lang="ja-JP" altLang="en-US"/>
              <a:t>と呼びます。</a:t>
            </a:r>
            <a:endParaRPr kumimoji="1" lang="en-US" altLang="ja-JP" dirty="0"/>
          </a:p>
          <a:p>
            <a:r>
              <a:rPr kumimoji="1" lang="ja-JP" altLang="en-US"/>
              <a:t>また、入射光を制限するための筒をバッフルと呼びます。</a:t>
            </a:r>
            <a:endParaRPr kumimoji="1" lang="en-US" altLang="ja-JP" dirty="0"/>
          </a:p>
          <a:p>
            <a:endParaRPr kumimoji="1" lang="en-US" altLang="ja-JP" dirty="0"/>
          </a:p>
          <a:p>
            <a:endParaRPr kumimoji="1" lang="en-US" altLang="ja-JP" dirty="0"/>
          </a:p>
          <a:p>
            <a:endParaRPr kumimoji="1" lang="en-US" altLang="ja-JP" dirty="0"/>
          </a:p>
          <a:p>
            <a:r>
              <a:rPr kumimoji="1" lang="ja-JP" altLang="en-US"/>
              <a:t>入射面に対して垂直か水平かで</a:t>
            </a:r>
            <a:endParaRPr kumimoji="1" lang="en-US" altLang="ja-JP" dirty="0"/>
          </a:p>
          <a:p>
            <a:r>
              <a:rPr kumimoji="1" lang="ja-JP" altLang="en-US"/>
              <a:t>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でないので一部吸収されて反射率がちガウ</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ja-JP" altLang="en-US"/>
              <a:t>クロスドラゴン</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18B2248-8A23-908F-68E8-44E1E816DD15}"/>
              </a:ext>
            </a:extLst>
          </p:cNvPr>
          <p:cNvSpPr>
            <a:spLocks noGrp="1"/>
          </p:cNvSpPr>
          <p:nvPr>
            <p:ph type="sldNum" sz="quarter" idx="5"/>
          </p:nvPr>
        </p:nvSpPr>
        <p:spPr/>
        <p:txBody>
          <a:bodyPr/>
          <a:lstStyle/>
          <a:p>
            <a:fld id="{066095EA-20F9-5646-A563-0D3CEACEA660}" type="slidenum">
              <a:rPr kumimoji="1" lang="ja-JP" altLang="en-US" smtClean="0"/>
              <a:t>13</a:t>
            </a:fld>
            <a:endParaRPr kumimoji="1" lang="ja-JP" altLang="en-US"/>
          </a:p>
        </p:txBody>
      </p:sp>
    </p:spTree>
    <p:extLst>
      <p:ext uri="{BB962C8B-B14F-4D97-AF65-F5344CB8AC3E}">
        <p14:creationId xmlns:p14="http://schemas.microsoft.com/office/powerpoint/2010/main" val="437298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FBF8-2E1D-00D1-343B-571CAE9EDC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9BFC0E-8146-124B-D221-8980E0E615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3DD823-8AB9-8C2E-4A34-CE90A7942C40}"/>
              </a:ext>
            </a:extLst>
          </p:cNvPr>
          <p:cNvSpPr>
            <a:spLocks noGrp="1"/>
          </p:cNvSpPr>
          <p:nvPr>
            <p:ph type="body" idx="1"/>
          </p:nvPr>
        </p:nvSpPr>
        <p:spPr/>
        <p:txBody>
          <a:bodyPr/>
          <a:lstStyle/>
          <a:p>
            <a:r>
              <a:rPr kumimoji="1" lang="ja-JP" altLang="en-US"/>
              <a:t>右の写真は検出器を正面から見たものです。左の画像で言うと、黄色い四角を右側の</a:t>
            </a:r>
            <a:r>
              <a:rPr kumimoji="1" lang="en-US" altLang="ja-JP" dirty="0" err="1"/>
              <a:t>secondalymirror</a:t>
            </a:r>
            <a:r>
              <a:rPr kumimoji="1" lang="ja-JP" altLang="en-US"/>
              <a:t>側から見た場合に相当します。</a:t>
            </a:r>
            <a:endParaRPr kumimoji="1" lang="en-US" altLang="ja-JP" dirty="0"/>
          </a:p>
          <a:p>
            <a:r>
              <a:rPr kumimoji="1" lang="ja-JP" altLang="en-US"/>
              <a:t>検出器は全部で</a:t>
            </a:r>
            <a:r>
              <a:rPr kumimoji="1" lang="en-US" altLang="ja-JP" dirty="0"/>
              <a:t>161</a:t>
            </a:r>
            <a:r>
              <a:rPr kumimoji="1" lang="ja-JP" altLang="en-US"/>
              <a:t>個ありますが、</a:t>
            </a:r>
            <a:r>
              <a:rPr kumimoji="1" lang="en-US" altLang="ja-JP" dirty="0"/>
              <a:t>7</a:t>
            </a:r>
            <a:r>
              <a:rPr kumimoji="1" lang="ja-JP" altLang="en-US"/>
              <a:t>つのモジュールに分けられています。中心のモジュールが</a:t>
            </a:r>
            <a:r>
              <a:rPr kumimoji="1" lang="en-US" altLang="ja-JP" dirty="0"/>
              <a:t>220GHz</a:t>
            </a:r>
            <a:r>
              <a:rPr kumimoji="1" lang="ja-JP" altLang="en-US"/>
              <a:t>、周りの</a:t>
            </a:r>
            <a:r>
              <a:rPr kumimoji="1" lang="en-US" altLang="ja-JP" dirty="0"/>
              <a:t>6</a:t>
            </a:r>
            <a:r>
              <a:rPr kumimoji="1" lang="ja-JP" altLang="en-US"/>
              <a:t>つのモジュールが</a:t>
            </a:r>
            <a:r>
              <a:rPr kumimoji="1" lang="en-US" altLang="ja-JP" dirty="0"/>
              <a:t>145GHz</a:t>
            </a:r>
            <a:r>
              <a:rPr kumimoji="1" lang="ja-JP" altLang="en-US"/>
              <a:t>の周波数帯を検出します。</a:t>
            </a:r>
            <a:endParaRPr kumimoji="1" lang="en-US" altLang="ja-JP" dirty="0"/>
          </a:p>
          <a:p>
            <a:r>
              <a:rPr kumimoji="1" lang="ja-JP" altLang="en-US"/>
              <a:t>また、各検出器にはそれぞれ半球状のシリコンレンズが被せられています。</a:t>
            </a:r>
            <a:endParaRPr kumimoji="1" lang="en-US" altLang="ja-JP" dirty="0"/>
          </a:p>
        </p:txBody>
      </p:sp>
      <p:sp>
        <p:nvSpPr>
          <p:cNvPr id="4" name="スライド番号プレースホルダー 3">
            <a:extLst>
              <a:ext uri="{FF2B5EF4-FFF2-40B4-BE49-F238E27FC236}">
                <a16:creationId xmlns:a16="http://schemas.microsoft.com/office/drawing/2014/main" id="{B5361BC9-CE02-4305-871A-45A4D1D159AA}"/>
              </a:ext>
            </a:extLst>
          </p:cNvPr>
          <p:cNvSpPr>
            <a:spLocks noGrp="1"/>
          </p:cNvSpPr>
          <p:nvPr>
            <p:ph type="sldNum" sz="quarter" idx="5"/>
          </p:nvPr>
        </p:nvSpPr>
        <p:spPr/>
        <p:txBody>
          <a:bodyPr/>
          <a:lstStyle/>
          <a:p>
            <a:fld id="{066095EA-20F9-5646-A563-0D3CEACEA660}" type="slidenum">
              <a:rPr kumimoji="1" lang="ja-JP" altLang="en-US" smtClean="0"/>
              <a:t>14</a:t>
            </a:fld>
            <a:endParaRPr kumimoji="1" lang="ja-JP" altLang="en-US"/>
          </a:p>
        </p:txBody>
      </p:sp>
    </p:spTree>
    <p:extLst>
      <p:ext uri="{BB962C8B-B14F-4D97-AF65-F5344CB8AC3E}">
        <p14:creationId xmlns:p14="http://schemas.microsoft.com/office/powerpoint/2010/main" val="2415744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4E64-E683-5656-259B-C1D7546C9C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3E4850-DA17-A600-6179-911D16C7E0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37DDB9-36D5-8874-4B0D-CFE294E5134C}"/>
              </a:ext>
            </a:extLst>
          </p:cNvPr>
          <p:cNvSpPr>
            <a:spLocks noGrp="1"/>
          </p:cNvSpPr>
          <p:nvPr>
            <p:ph type="body" idx="1"/>
          </p:nvPr>
        </p:nvSpPr>
        <p:spPr/>
        <p:txBody>
          <a:bodyPr/>
          <a:lstStyle/>
          <a:p>
            <a:r>
              <a:rPr kumimoji="1" lang="ja-JP" altLang="en-US"/>
              <a:t>次に、本研究の目的を説明します。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先ほどの</a:t>
            </a:r>
            <a:r>
              <a:rPr kumimoji="1" lang="en-US" altLang="ja-JP" dirty="0"/>
              <a:t>(12</a:t>
            </a:r>
            <a:r>
              <a:rPr kumimoji="1" lang="ja-JP" altLang="en-US"/>
              <a:t>に戻す）スライドで述べたように、観測したいのは、バッフルの開口部から入射して</a:t>
            </a:r>
            <a:r>
              <a:rPr kumimoji="1" lang="en-US" altLang="ja-JP" dirty="0"/>
              <a:t>2</a:t>
            </a:r>
            <a:r>
              <a:rPr kumimoji="1" lang="ja-JP" altLang="en-US"/>
              <a:t>枚の鏡に反射し、検出器に到達する電磁波です。このような光線をメインビームと呼ぶことにします。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しかし、検出器に到達する電磁波はそれだけでありません。</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6B77E89-142C-9DDB-84BB-2392D5EBE15C}"/>
              </a:ext>
            </a:extLst>
          </p:cNvPr>
          <p:cNvSpPr>
            <a:spLocks noGrp="1"/>
          </p:cNvSpPr>
          <p:nvPr>
            <p:ph type="sldNum" sz="quarter" idx="5"/>
          </p:nvPr>
        </p:nvSpPr>
        <p:spPr/>
        <p:txBody>
          <a:bodyPr/>
          <a:lstStyle/>
          <a:p>
            <a:fld id="{066095EA-20F9-5646-A563-0D3CEACEA660}" type="slidenum">
              <a:rPr kumimoji="1" lang="ja-JP" altLang="en-US" smtClean="0"/>
              <a:t>15</a:t>
            </a:fld>
            <a:endParaRPr kumimoji="1" lang="ja-JP" altLang="en-US"/>
          </a:p>
        </p:txBody>
      </p:sp>
    </p:spTree>
    <p:extLst>
      <p:ext uri="{BB962C8B-B14F-4D97-AF65-F5344CB8AC3E}">
        <p14:creationId xmlns:p14="http://schemas.microsoft.com/office/powerpoint/2010/main" val="226339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先ほどのスライド</a:t>
            </a:r>
            <a:r>
              <a:rPr kumimoji="1" lang="en-US" altLang="ja-JP" dirty="0"/>
              <a:t>(12</a:t>
            </a:r>
            <a:r>
              <a:rPr kumimoji="1" lang="ja-JP" altLang="en-US"/>
              <a:t>に戻す）で述べたように、観測したいのは、バッフルの開口部から入射して</a:t>
            </a:r>
            <a:r>
              <a:rPr kumimoji="1" lang="en-US" altLang="ja-JP" dirty="0"/>
              <a:t>2</a:t>
            </a:r>
            <a:r>
              <a:rPr kumimoji="1" lang="ja-JP" altLang="en-US"/>
              <a:t>枚の鏡に反射し、検出器に到達する電磁波です。このような光線をメインビームと呼ぶことにします。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しかし、検出器に到達する電磁波はそれだけでありません。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この図は後述するシミュレーションソフトを用いて、検出器に入射する光路を描いたものです。光路は、どこを通り何に当たるかで色分けされていますが、さまざまな光路があり得ることがわかります。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16</a:t>
            </a:fld>
            <a:endParaRPr kumimoji="1" lang="ja-JP" altLang="en-US"/>
          </a:p>
        </p:txBody>
      </p:sp>
    </p:spTree>
    <p:extLst>
      <p:ext uri="{BB962C8B-B14F-4D97-AF65-F5344CB8AC3E}">
        <p14:creationId xmlns:p14="http://schemas.microsoft.com/office/powerpoint/2010/main" val="413681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04398-D260-A5CB-BA40-FEFB5ACC47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497C55-B3FF-32AE-BCE8-228A12A1DC4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728B4C-F20C-7D39-17C7-153CB3CD03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先ほどのスライド</a:t>
            </a:r>
            <a:r>
              <a:rPr kumimoji="1" lang="en-US" altLang="ja-JP" dirty="0"/>
              <a:t>(12</a:t>
            </a:r>
            <a:r>
              <a:rPr kumimoji="1" lang="ja-JP" altLang="en-US"/>
              <a:t>に戻す）で述べたように、観測したいのは、バッフルの開口部から入射して</a:t>
            </a:r>
            <a:r>
              <a:rPr kumimoji="1" lang="en-US" altLang="ja-JP" dirty="0"/>
              <a:t>2</a:t>
            </a:r>
            <a:r>
              <a:rPr kumimoji="1" lang="ja-JP" altLang="en-US"/>
              <a:t>枚の鏡に反射し、検出器に到達する電磁波です。このような光線をメインビームと呼ぶことにします。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しかし、検出器に到達する電磁波はそれだけでありません。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この図は後述するシミュレーションソフトを用いて、検出器に入射する光路を描いたものです。光路は、どこを通り何に当たるかで色分けされていますが、さまざまな光路があり得ることがわかります。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687D212C-231D-BC1F-5732-D86D5FFCA733}"/>
              </a:ext>
            </a:extLst>
          </p:cNvPr>
          <p:cNvSpPr>
            <a:spLocks noGrp="1"/>
          </p:cNvSpPr>
          <p:nvPr>
            <p:ph type="sldNum" sz="quarter" idx="5"/>
          </p:nvPr>
        </p:nvSpPr>
        <p:spPr/>
        <p:txBody>
          <a:bodyPr/>
          <a:lstStyle/>
          <a:p>
            <a:fld id="{066095EA-20F9-5646-A563-0D3CEACEA660}" type="slidenum">
              <a:rPr kumimoji="1" lang="ja-JP" altLang="en-US" smtClean="0"/>
              <a:t>17</a:t>
            </a:fld>
            <a:endParaRPr kumimoji="1" lang="ja-JP" altLang="en-US"/>
          </a:p>
        </p:txBody>
      </p:sp>
    </p:spTree>
    <p:extLst>
      <p:ext uri="{BB962C8B-B14F-4D97-AF65-F5344CB8AC3E}">
        <p14:creationId xmlns:p14="http://schemas.microsoft.com/office/powerpoint/2010/main" val="781723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7283-A5A4-6B62-2135-7632359B2D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E40A2A-17FB-4B4C-347A-B1F6715409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A8E49DF-4DA2-57F5-B4D1-E9548832C6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ここでは赤い光路が</a:t>
            </a:r>
            <a:r>
              <a:rPr kumimoji="1" lang="en-US" altLang="ja-JP" dirty="0" err="1"/>
              <a:t>mainbeam</a:t>
            </a:r>
            <a:r>
              <a:rPr kumimoji="1" lang="ja-JP" altLang="en-US"/>
              <a:t>になります。</a:t>
            </a:r>
            <a:r>
              <a:rPr kumimoji="1" lang="en-US" altLang="ja-JP" dirty="0" err="1"/>
              <a:t>mainbeam</a:t>
            </a:r>
            <a:r>
              <a:rPr kumimoji="1" lang="ja-JP" altLang="en-US"/>
              <a:t>以外にも検出器に到達する電磁波をストレイライトと呼びます。</a:t>
            </a:r>
            <a:endParaRPr kumimoji="1" lang="en-US" altLang="ja-JP" dirty="0"/>
          </a:p>
        </p:txBody>
      </p:sp>
      <p:sp>
        <p:nvSpPr>
          <p:cNvPr id="4" name="スライド番号プレースホルダー 3">
            <a:extLst>
              <a:ext uri="{FF2B5EF4-FFF2-40B4-BE49-F238E27FC236}">
                <a16:creationId xmlns:a16="http://schemas.microsoft.com/office/drawing/2014/main" id="{8F7E4A4B-391C-6A9D-F29F-1D25D4C99FD5}"/>
              </a:ext>
            </a:extLst>
          </p:cNvPr>
          <p:cNvSpPr>
            <a:spLocks noGrp="1"/>
          </p:cNvSpPr>
          <p:nvPr>
            <p:ph type="sldNum" sz="quarter" idx="5"/>
          </p:nvPr>
        </p:nvSpPr>
        <p:spPr/>
        <p:txBody>
          <a:bodyPr/>
          <a:lstStyle/>
          <a:p>
            <a:fld id="{066095EA-20F9-5646-A563-0D3CEACEA660}" type="slidenum">
              <a:rPr kumimoji="1" lang="ja-JP" altLang="en-US" smtClean="0"/>
              <a:t>18</a:t>
            </a:fld>
            <a:endParaRPr kumimoji="1" lang="ja-JP" altLang="en-US"/>
          </a:p>
        </p:txBody>
      </p:sp>
    </p:spTree>
    <p:extLst>
      <p:ext uri="{BB962C8B-B14F-4D97-AF65-F5344CB8AC3E}">
        <p14:creationId xmlns:p14="http://schemas.microsoft.com/office/powerpoint/2010/main" val="304390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EA425-1C0B-01BF-DF93-3B88BB188C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E3FC92-7CFD-B3C3-6C10-643F6F6700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A2EEE7-8AF9-2D1D-3BD6-28A8E7FEDB3E}"/>
              </a:ext>
            </a:extLst>
          </p:cNvPr>
          <p:cNvSpPr>
            <a:spLocks noGrp="1"/>
          </p:cNvSpPr>
          <p:nvPr>
            <p:ph type="body" idx="1"/>
          </p:nvPr>
        </p:nvSpPr>
        <p:spPr/>
        <p:txBody>
          <a:bodyPr/>
          <a:lstStyle/>
          <a:p>
            <a:r>
              <a:rPr kumimoji="1" lang="ja-JP" altLang="en-US"/>
              <a:t>先行研究では、</a:t>
            </a:r>
            <a:r>
              <a:rPr kumimoji="1" lang="en-US" altLang="ja-JP" dirty="0"/>
              <a:t>Straylight</a:t>
            </a:r>
            <a:r>
              <a:rPr kumimoji="1" lang="ja-JP" altLang="en-US"/>
              <a:t>の一部であるバッフルからの放射が</a:t>
            </a:r>
            <a:r>
              <a:rPr kumimoji="1" lang="en-US" altLang="ja-JP" dirty="0"/>
              <a:t>CMB</a:t>
            </a:r>
            <a:r>
              <a:rPr kumimoji="1" lang="ja-JP" altLang="en-US"/>
              <a:t>観測に与える影響が、</a:t>
            </a:r>
            <a:r>
              <a:rPr kumimoji="1" lang="en-US" altLang="ja-JP" dirty="0" err="1"/>
              <a:t>Yonggil</a:t>
            </a:r>
            <a:r>
              <a:rPr kumimoji="1" lang="ja-JP" altLang="en-US"/>
              <a:t>さんらによって行われています。</a:t>
            </a:r>
            <a:endParaRPr kumimoji="1" lang="en-US" altLang="ja-JP" dirty="0"/>
          </a:p>
          <a:p>
            <a:r>
              <a:rPr kumimoji="1" lang="ja-JP" altLang="en-US"/>
              <a:t>しかしその後に、光学系（特にバッフルとレンズに</a:t>
            </a:r>
            <a:r>
              <a:rPr kumimoji="1" lang="en-US" altLang="ja-JP" dirty="0"/>
              <a:t>)</a:t>
            </a:r>
            <a:r>
              <a:rPr kumimoji="1" lang="ja-JP" altLang="en-US"/>
              <a:t>）大きな設定変更が行われました。</a:t>
            </a:r>
            <a:endParaRPr kumimoji="1" lang="en-US" altLang="ja-JP" dirty="0"/>
          </a:p>
          <a:p>
            <a:endParaRPr kumimoji="1" lang="en-US" altLang="ja-JP" dirty="0"/>
          </a:p>
          <a:p>
            <a:r>
              <a:rPr kumimoji="1" lang="ja-JP" altLang="en-US"/>
              <a:t>そこで今回の研究では新しい設定を取り入れた実際の光学系で、</a:t>
            </a:r>
            <a:r>
              <a:rPr kumimoji="1" lang="en-US" altLang="ja-JP" sz="1200" dirty="0"/>
              <a:t>straylight</a:t>
            </a:r>
            <a:r>
              <a:rPr kumimoji="1" lang="ja-JP" altLang="en-US" sz="1200"/>
              <a:t>が</a:t>
            </a:r>
            <a:r>
              <a:rPr kumimoji="1" lang="en-US" altLang="ja-JP" sz="1200" dirty="0"/>
              <a:t>CMB</a:t>
            </a:r>
            <a:r>
              <a:rPr kumimoji="1" lang="ja-JP" altLang="en-US" sz="1200"/>
              <a:t>観測に与える影響の</a:t>
            </a:r>
            <a:r>
              <a:rPr kumimoji="1" lang="ja-JP" altLang="en-US" sz="1200" b="1"/>
              <a:t>全て</a:t>
            </a:r>
            <a:r>
              <a:rPr kumimoji="1" lang="ja-JP" altLang="en-US" sz="1200"/>
              <a:t>を評価することを目的としました。</a:t>
            </a:r>
            <a:endParaRPr kumimoji="1" lang="ja-JP" altLang="en-US"/>
          </a:p>
        </p:txBody>
      </p:sp>
      <p:sp>
        <p:nvSpPr>
          <p:cNvPr id="4" name="スライド番号プレースホルダー 3">
            <a:extLst>
              <a:ext uri="{FF2B5EF4-FFF2-40B4-BE49-F238E27FC236}">
                <a16:creationId xmlns:a16="http://schemas.microsoft.com/office/drawing/2014/main" id="{E3499F01-9B13-F2F3-71C3-27CD819FD7A2}"/>
              </a:ext>
            </a:extLst>
          </p:cNvPr>
          <p:cNvSpPr>
            <a:spLocks noGrp="1"/>
          </p:cNvSpPr>
          <p:nvPr>
            <p:ph type="sldNum" sz="quarter" idx="5"/>
          </p:nvPr>
        </p:nvSpPr>
        <p:spPr/>
        <p:txBody>
          <a:bodyPr/>
          <a:lstStyle/>
          <a:p>
            <a:fld id="{066095EA-20F9-5646-A563-0D3CEACEA660}" type="slidenum">
              <a:rPr kumimoji="1" lang="ja-JP" altLang="en-US" smtClean="0"/>
              <a:t>19</a:t>
            </a:fld>
            <a:endParaRPr kumimoji="1" lang="ja-JP" altLang="en-US"/>
          </a:p>
        </p:txBody>
      </p:sp>
    </p:spTree>
    <p:extLst>
      <p:ext uri="{BB962C8B-B14F-4D97-AF65-F5344CB8AC3E}">
        <p14:creationId xmlns:p14="http://schemas.microsoft.com/office/powerpoint/2010/main" val="36705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目次は以下のようになっています。まず、今回のシミュレーションの対象である</a:t>
            </a:r>
            <a:r>
              <a:rPr kumimoji="1" lang="en-US" altLang="ja-JP" dirty="0"/>
              <a:t>GroundBIRD</a:t>
            </a:r>
            <a:r>
              <a:rPr kumimoji="1" lang="ja-JP" altLang="en-US"/>
              <a:t>望遠鏡について簡単に紹介します。</a:t>
            </a:r>
            <a:endParaRPr kumimoji="1" lang="en-US" altLang="ja-JP" dirty="0"/>
          </a:p>
          <a:p>
            <a:r>
              <a:rPr kumimoji="1" lang="ja-JP" altLang="en-US"/>
              <a:t>次に望遠鏡の光学系を説明し、研究の目的、方法、結果、今後の展望の順で進めていきます。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2</a:t>
            </a:fld>
            <a:endParaRPr kumimoji="1" lang="ja-JP" altLang="en-US"/>
          </a:p>
        </p:txBody>
      </p:sp>
    </p:spTree>
    <p:extLst>
      <p:ext uri="{BB962C8B-B14F-4D97-AF65-F5344CB8AC3E}">
        <p14:creationId xmlns:p14="http://schemas.microsoft.com/office/powerpoint/2010/main" val="3041943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a:t>
            </a:r>
            <a:r>
              <a:rPr kumimoji="1" lang="en-US" altLang="ja-JP" dirty="0"/>
              <a:t>GroundBIRD</a:t>
            </a:r>
            <a:r>
              <a:rPr kumimoji="1" lang="ja-JP" altLang="en-US"/>
              <a:t>は</a:t>
            </a:r>
            <a:r>
              <a:rPr kumimoji="1" lang="en-US" altLang="ja-JP" dirty="0"/>
              <a:t>JAXA</a:t>
            </a:r>
            <a:r>
              <a:rPr kumimoji="1" lang="ja-JP" altLang="en-US"/>
              <a:t>主導で</a:t>
            </a:r>
            <a:r>
              <a:rPr kumimoji="1" lang="en-US" altLang="ja-JP" dirty="0"/>
              <a:t>2020</a:t>
            </a:r>
            <a:r>
              <a:rPr kumimoji="1" lang="ja-JP" altLang="en-US"/>
              <a:t>年代後半の打ち上げを目指している、</a:t>
            </a:r>
            <a:r>
              <a:rPr kumimoji="1" lang="en-US" altLang="ja-JP" dirty="0"/>
              <a:t>CMB</a:t>
            </a:r>
            <a:r>
              <a:rPr kumimoji="1" lang="ja-JP" altLang="en-US"/>
              <a:t>偏光観測衛星</a:t>
            </a:r>
            <a:r>
              <a:rPr kumimoji="1" lang="en-US" altLang="ja-JP" dirty="0" err="1"/>
              <a:t>LiteBIRD</a:t>
            </a:r>
            <a:r>
              <a:rPr kumimoji="1" lang="ja-JP" altLang="en-US"/>
              <a:t>とほぼ同じ光学系を採用しており、</a:t>
            </a:r>
            <a:r>
              <a:rPr kumimoji="1" lang="en-US" altLang="ja-JP" dirty="0" err="1"/>
              <a:t>LiteBIRD</a:t>
            </a:r>
            <a:r>
              <a:rPr kumimoji="1" lang="ja-JP" altLang="en-US"/>
              <a:t>のテスト実験としての位置付けを持つため、</a:t>
            </a:r>
            <a:endParaRPr kumimoji="1" lang="en-US" altLang="ja-JP" dirty="0"/>
          </a:p>
          <a:p>
            <a:r>
              <a:rPr kumimoji="1" lang="en-US" altLang="ja-JP" dirty="0"/>
              <a:t>GroundBIRD</a:t>
            </a:r>
            <a:r>
              <a:rPr kumimoji="1" lang="ja-JP" altLang="en-US"/>
              <a:t>の光学系の評価をシミュレーションおよび実測で定量的に調べることは</a:t>
            </a:r>
            <a:r>
              <a:rPr lang="ja-JP" altLang="en-US"/>
              <a:t>日本の宇宙将来計画の成功のためにも非常に重要である。</a:t>
            </a:r>
            <a:r>
              <a:rPr kumimoji="1" lang="ja-JP" altLang="en-US"/>
              <a:t>意味を持ちます。</a:t>
            </a:r>
            <a:endParaRPr kumimoji="1" lang="en-US" altLang="ja-JP" dirty="0"/>
          </a:p>
          <a:p>
            <a:endParaRPr kumimoji="1" lang="en-US" altLang="ja-JP" dirty="0"/>
          </a:p>
          <a:p>
            <a:r>
              <a:rPr kumimoji="1" lang="ja-JP" altLang="en-US"/>
              <a:t>中の光学系が同じ</a:t>
            </a:r>
          </a:p>
        </p:txBody>
      </p:sp>
      <p:sp>
        <p:nvSpPr>
          <p:cNvPr id="4" name="スライド番号プレースホルダー 3"/>
          <p:cNvSpPr>
            <a:spLocks noGrp="1"/>
          </p:cNvSpPr>
          <p:nvPr>
            <p:ph type="sldNum" sz="quarter" idx="5"/>
          </p:nvPr>
        </p:nvSpPr>
        <p:spPr/>
        <p:txBody>
          <a:bodyPr/>
          <a:lstStyle/>
          <a:p>
            <a:fld id="{C089CDCA-4781-2849-BC3F-ED561484CCF2}" type="slidenum">
              <a:rPr kumimoji="1" lang="ja-JP" altLang="en-US" smtClean="0"/>
              <a:t>20</a:t>
            </a:fld>
            <a:endParaRPr kumimoji="1" lang="ja-JP" altLang="en-US"/>
          </a:p>
        </p:txBody>
      </p:sp>
    </p:spTree>
    <p:extLst>
      <p:ext uri="{BB962C8B-B14F-4D97-AF65-F5344CB8AC3E}">
        <p14:creationId xmlns:p14="http://schemas.microsoft.com/office/powerpoint/2010/main" val="3354629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6547-4331-F617-AEA7-46E715E79A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6F9DE2-5588-FA22-55A5-819D180EC2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6EBC17-2EC3-3040-C023-57AAF8D42897}"/>
              </a:ext>
            </a:extLst>
          </p:cNvPr>
          <p:cNvSpPr>
            <a:spLocks noGrp="1"/>
          </p:cNvSpPr>
          <p:nvPr>
            <p:ph type="body" idx="1"/>
          </p:nvPr>
        </p:nvSpPr>
        <p:spPr/>
        <p:txBody>
          <a:bodyPr/>
          <a:lstStyle/>
          <a:p>
            <a:r>
              <a:rPr kumimoji="1" lang="ja-JP" altLang="en-US"/>
              <a:t>ここからはシミュレーションの方法について述べます。</a:t>
            </a:r>
          </a:p>
        </p:txBody>
      </p:sp>
      <p:sp>
        <p:nvSpPr>
          <p:cNvPr id="4" name="スライド番号プレースホルダー 3">
            <a:extLst>
              <a:ext uri="{FF2B5EF4-FFF2-40B4-BE49-F238E27FC236}">
                <a16:creationId xmlns:a16="http://schemas.microsoft.com/office/drawing/2014/main" id="{E7BD1484-BBCD-050E-3C6B-374AA367A225}"/>
              </a:ext>
            </a:extLst>
          </p:cNvPr>
          <p:cNvSpPr>
            <a:spLocks noGrp="1"/>
          </p:cNvSpPr>
          <p:nvPr>
            <p:ph type="sldNum" sz="quarter" idx="5"/>
          </p:nvPr>
        </p:nvSpPr>
        <p:spPr/>
        <p:txBody>
          <a:bodyPr/>
          <a:lstStyle/>
          <a:p>
            <a:fld id="{066095EA-20F9-5646-A563-0D3CEACEA660}" type="slidenum">
              <a:rPr kumimoji="1" lang="ja-JP" altLang="en-US" smtClean="0"/>
              <a:t>21</a:t>
            </a:fld>
            <a:endParaRPr kumimoji="1" lang="ja-JP" altLang="en-US"/>
          </a:p>
        </p:txBody>
      </p:sp>
    </p:spTree>
    <p:extLst>
      <p:ext uri="{BB962C8B-B14F-4D97-AF65-F5344CB8AC3E}">
        <p14:creationId xmlns:p14="http://schemas.microsoft.com/office/powerpoint/2010/main" val="308638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8F3FE-C8FA-3C8C-DC8D-6B8AFD486C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AC33D7-5CB3-7D73-3BF0-1B84258A0F7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0EC102-83D5-CA04-A03E-2B055B5A69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シミュレーションには、</a:t>
            </a:r>
            <a:r>
              <a:rPr kumimoji="1" lang="en-US" altLang="ja-JP" dirty="0"/>
              <a:t>Synopsys</a:t>
            </a:r>
            <a:r>
              <a:rPr kumimoji="1" lang="ja-JP" altLang="en-US"/>
              <a:t>社が提供している</a:t>
            </a:r>
            <a:r>
              <a:rPr kumimoji="1" lang="en-US" altLang="ja-JP" dirty="0" err="1"/>
              <a:t>Lighttools</a:t>
            </a:r>
            <a:r>
              <a:rPr kumimoji="1" lang="ja-JP" altLang="en-US"/>
              <a:t>というソフトを使用します。</a:t>
            </a:r>
            <a:r>
              <a:rPr kumimoji="1" lang="en-US" altLang="ja-JP" dirty="0" err="1"/>
              <a:t>Lighttools</a:t>
            </a:r>
            <a:r>
              <a:rPr kumimoji="1" lang="ja-JP" altLang="en-US"/>
              <a:t>は幾何光学シミュレーションを行うソフトです。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まずは、設計図通りに光学系を組み立てます。左はシミュレーション上に構築した光学系の画像です。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また、右の画像は先ほどお見せした、バッフルを付けなかった場合に検出器に入射する光路を描画したものです。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この画像では光路がバッフルを通り抜けているものがあるので、バッフルをつけると空からの</a:t>
            </a:r>
            <a:r>
              <a:rPr kumimoji="1" lang="en-US" altLang="ja-JP" dirty="0"/>
              <a:t>straylight</a:t>
            </a:r>
            <a:r>
              <a:rPr kumimoji="1" lang="ja-JP" altLang="en-US"/>
              <a:t>を削減できます。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また、バッフルの内面では、反射を避けるためにマイクロ波吸収体が張られています。</a:t>
            </a:r>
          </a:p>
        </p:txBody>
      </p:sp>
      <p:sp>
        <p:nvSpPr>
          <p:cNvPr id="4" name="スライド番号プレースホルダー 3">
            <a:extLst>
              <a:ext uri="{FF2B5EF4-FFF2-40B4-BE49-F238E27FC236}">
                <a16:creationId xmlns:a16="http://schemas.microsoft.com/office/drawing/2014/main" id="{E6505E82-4A80-8745-5CB4-EDF02F99B021}"/>
              </a:ext>
            </a:extLst>
          </p:cNvPr>
          <p:cNvSpPr>
            <a:spLocks noGrp="1"/>
          </p:cNvSpPr>
          <p:nvPr>
            <p:ph type="sldNum" sz="quarter" idx="5"/>
          </p:nvPr>
        </p:nvSpPr>
        <p:spPr/>
        <p:txBody>
          <a:bodyPr/>
          <a:lstStyle/>
          <a:p>
            <a:fld id="{066095EA-20F9-5646-A563-0D3CEACEA660}" type="slidenum">
              <a:rPr kumimoji="1" lang="ja-JP" altLang="en-US" smtClean="0"/>
              <a:t>22</a:t>
            </a:fld>
            <a:endParaRPr kumimoji="1" lang="ja-JP" altLang="en-US"/>
          </a:p>
        </p:txBody>
      </p:sp>
    </p:spTree>
    <p:extLst>
      <p:ext uri="{BB962C8B-B14F-4D97-AF65-F5344CB8AC3E}">
        <p14:creationId xmlns:p14="http://schemas.microsoft.com/office/powerpoint/2010/main" val="3779419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BEA6-5E83-D70C-B2A7-C523BA2BED0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3C75EF-1F28-BDD1-6E07-DAA3555A73A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F0E665D-6F25-866D-A85D-54671CFDEA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次に、受光器と光源を設定します。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受光器は全てで</a:t>
            </a:r>
            <a:r>
              <a:rPr kumimoji="1" lang="en-US" altLang="ja-JP" dirty="0"/>
              <a:t>161</a:t>
            </a:r>
            <a:r>
              <a:rPr kumimoji="1" lang="ja-JP" altLang="en-US"/>
              <a:t>個ありますが、今回のシミュレーションでは簡単のために各モジュールの中央に位置する</a:t>
            </a:r>
            <a:r>
              <a:rPr kumimoji="1" lang="en-US" altLang="ja-JP" dirty="0"/>
              <a:t>7</a:t>
            </a:r>
            <a:r>
              <a:rPr kumimoji="1" lang="ja-JP" altLang="en-US"/>
              <a:t>つを設定しました。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そして、番号を右下の図のように振ります。</a:t>
            </a:r>
            <a:endParaRPr kumimoji="1" lang="en-US" altLang="ja-JP" dirty="0"/>
          </a:p>
        </p:txBody>
      </p:sp>
      <p:sp>
        <p:nvSpPr>
          <p:cNvPr id="4" name="スライド番号プレースホルダー 3">
            <a:extLst>
              <a:ext uri="{FF2B5EF4-FFF2-40B4-BE49-F238E27FC236}">
                <a16:creationId xmlns:a16="http://schemas.microsoft.com/office/drawing/2014/main" id="{743B27AC-825C-DDEB-6515-323C75A39893}"/>
              </a:ext>
            </a:extLst>
          </p:cNvPr>
          <p:cNvSpPr>
            <a:spLocks noGrp="1"/>
          </p:cNvSpPr>
          <p:nvPr>
            <p:ph type="sldNum" sz="quarter" idx="5"/>
          </p:nvPr>
        </p:nvSpPr>
        <p:spPr/>
        <p:txBody>
          <a:bodyPr/>
          <a:lstStyle/>
          <a:p>
            <a:fld id="{066095EA-20F9-5646-A563-0D3CEACEA660}" type="slidenum">
              <a:rPr kumimoji="1" lang="ja-JP" altLang="en-US" smtClean="0"/>
              <a:t>23</a:t>
            </a:fld>
            <a:endParaRPr kumimoji="1" lang="ja-JP" altLang="en-US"/>
          </a:p>
        </p:txBody>
      </p:sp>
    </p:spTree>
    <p:extLst>
      <p:ext uri="{BB962C8B-B14F-4D97-AF65-F5344CB8AC3E}">
        <p14:creationId xmlns:p14="http://schemas.microsoft.com/office/powerpoint/2010/main" val="199669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D0DD6-10B5-25A6-C74B-D96457AB5F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540745-6F1F-DEF1-427E-E8C4F7B985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DC35E5-916C-E40D-0953-0289815829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次に、受光器と光源を設定します。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受光器は全てで</a:t>
            </a:r>
            <a:r>
              <a:rPr kumimoji="1" lang="en-US" altLang="ja-JP" dirty="0"/>
              <a:t>161</a:t>
            </a:r>
            <a:r>
              <a:rPr kumimoji="1" lang="ja-JP" altLang="en-US"/>
              <a:t>個ありますが、今回のシミュレーションでは簡単のために各モジュールの中央に位置する</a:t>
            </a:r>
            <a:r>
              <a:rPr kumimoji="1" lang="en-US" altLang="ja-JP" dirty="0"/>
              <a:t>7</a:t>
            </a:r>
            <a:r>
              <a:rPr kumimoji="1" lang="ja-JP" altLang="en-US"/>
              <a:t>つを設定しました。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そして、番号を右下の図のように振ります。</a:t>
            </a:r>
            <a:endParaRPr kumimoji="1" lang="en-US" altLang="ja-JP" dirty="0"/>
          </a:p>
        </p:txBody>
      </p:sp>
      <p:sp>
        <p:nvSpPr>
          <p:cNvPr id="4" name="スライド番号プレースホルダー 3">
            <a:extLst>
              <a:ext uri="{FF2B5EF4-FFF2-40B4-BE49-F238E27FC236}">
                <a16:creationId xmlns:a16="http://schemas.microsoft.com/office/drawing/2014/main" id="{0066BC4C-89C4-CAA1-43B1-030DDF685BEC}"/>
              </a:ext>
            </a:extLst>
          </p:cNvPr>
          <p:cNvSpPr>
            <a:spLocks noGrp="1"/>
          </p:cNvSpPr>
          <p:nvPr>
            <p:ph type="sldNum" sz="quarter" idx="5"/>
          </p:nvPr>
        </p:nvSpPr>
        <p:spPr/>
        <p:txBody>
          <a:bodyPr/>
          <a:lstStyle/>
          <a:p>
            <a:fld id="{066095EA-20F9-5646-A563-0D3CEACEA660}" type="slidenum">
              <a:rPr kumimoji="1" lang="ja-JP" altLang="en-US" smtClean="0"/>
              <a:t>24</a:t>
            </a:fld>
            <a:endParaRPr kumimoji="1" lang="ja-JP" altLang="en-US"/>
          </a:p>
        </p:txBody>
      </p:sp>
    </p:spTree>
    <p:extLst>
      <p:ext uri="{BB962C8B-B14F-4D97-AF65-F5344CB8AC3E}">
        <p14:creationId xmlns:p14="http://schemas.microsoft.com/office/powerpoint/2010/main" val="1789790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次に、光源を設定します。光源は</a:t>
            </a:r>
            <a:r>
              <a:rPr kumimoji="1" lang="en-US" altLang="ja-JP" dirty="0"/>
              <a:t>CMB</a:t>
            </a:r>
            <a:r>
              <a:rPr kumimoji="1" lang="ja-JP" altLang="en-US"/>
              <a:t>と、吸収体を貼ったバッフル内面からの熱放射の</a:t>
            </a:r>
            <a:r>
              <a:rPr kumimoji="1" lang="en-US" altLang="ja-JP" dirty="0"/>
              <a:t>2</a:t>
            </a:r>
            <a:r>
              <a:rPr kumimoji="1" lang="ja-JP" altLang="en-US"/>
              <a:t>つがあります。</a:t>
            </a:r>
            <a:endParaRPr kumimoji="1" lang="en-US" altLang="ja-JP" dirty="0"/>
          </a:p>
          <a:p>
            <a:r>
              <a:rPr kumimoji="1" lang="ja-JP" altLang="en-US"/>
              <a:t>各光源の単位時間あたりの放射エネルギー（</a:t>
            </a:r>
            <a:r>
              <a:rPr kumimoji="1" lang="en-US" altLang="ja-JP" dirty="0"/>
              <a:t>Luminosity)</a:t>
            </a:r>
            <a:r>
              <a:rPr kumimoji="1" lang="ja-JP" altLang="en-US"/>
              <a:t>をシミュレーションの設定に組み込むのですが、</a:t>
            </a:r>
            <a:endParaRPr kumimoji="1" lang="en-US" altLang="ja-JP" dirty="0"/>
          </a:p>
          <a:p>
            <a:r>
              <a:rPr kumimoji="1" lang="ja-JP" altLang="en-US"/>
              <a:t>それは、プランク関数にそれぞれの温度を代入し、</a:t>
            </a:r>
            <a:r>
              <a:rPr kumimoji="1" lang="en-US" altLang="ja-JP" dirty="0"/>
              <a:t>(intensity)</a:t>
            </a:r>
          </a:p>
          <a:p>
            <a:r>
              <a:rPr kumimoji="1" lang="ja-JP" altLang="en-US"/>
              <a:t>対応する周波数帯と立体角で積分し、最後に光源の面積をかけて求めます。</a:t>
            </a:r>
            <a:endParaRPr kumimoji="1" lang="el-GR" altLang="ja-JP" dirty="0"/>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25</a:t>
            </a:fld>
            <a:endParaRPr kumimoji="1" lang="ja-JP" altLang="en-US"/>
          </a:p>
        </p:txBody>
      </p:sp>
    </p:spTree>
    <p:extLst>
      <p:ext uri="{BB962C8B-B14F-4D97-AF65-F5344CB8AC3E}">
        <p14:creationId xmlns:p14="http://schemas.microsoft.com/office/powerpoint/2010/main" val="3456729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A7E7E-68F2-1953-C6F5-55B0232E49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D42330-FE46-03AE-EEDD-36DFB971E0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478B8A5-48E6-B510-E6AD-BEF35BD76A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次に、レンズの効果を適用する方法についてです。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左のグラフは、横軸をレンズの軸からの角度、縦軸を観測する周波数での透過率とて片対数グラフにプロットしたものです。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Lighttools</a:t>
            </a:r>
            <a:r>
              <a:rPr kumimoji="1" lang="ja-JP" altLang="en-US"/>
              <a:t>を用いると、検出器に向かってどの角度からどれだけの本数の光線が入射するかを解析することができますので、そのデータを元に、</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レンズのビームプロファイルを掛け合わせて、透過するエネルギーを算出します。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本研究では、レンズの方位角依存性はないものとします。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透過ではなく、集光</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a:t>で規格化している</a:t>
            </a:r>
            <a:endParaRPr kumimoji="1" lang="en-US" altLang="ja-JP" dirty="0"/>
          </a:p>
        </p:txBody>
      </p:sp>
      <p:sp>
        <p:nvSpPr>
          <p:cNvPr id="4" name="スライド番号プレースホルダー 3">
            <a:extLst>
              <a:ext uri="{FF2B5EF4-FFF2-40B4-BE49-F238E27FC236}">
                <a16:creationId xmlns:a16="http://schemas.microsoft.com/office/drawing/2014/main" id="{07522473-7968-3C7C-EB14-B9F4FE5E9C07}"/>
              </a:ext>
            </a:extLst>
          </p:cNvPr>
          <p:cNvSpPr>
            <a:spLocks noGrp="1"/>
          </p:cNvSpPr>
          <p:nvPr>
            <p:ph type="sldNum" sz="quarter" idx="5"/>
          </p:nvPr>
        </p:nvSpPr>
        <p:spPr/>
        <p:txBody>
          <a:bodyPr/>
          <a:lstStyle/>
          <a:p>
            <a:fld id="{066095EA-20F9-5646-A563-0D3CEACEA660}" type="slidenum">
              <a:rPr kumimoji="1" lang="ja-JP" altLang="en-US" smtClean="0"/>
              <a:t>26</a:t>
            </a:fld>
            <a:endParaRPr kumimoji="1" lang="ja-JP" altLang="en-US"/>
          </a:p>
        </p:txBody>
      </p:sp>
    </p:spTree>
    <p:extLst>
      <p:ext uri="{BB962C8B-B14F-4D97-AF65-F5344CB8AC3E}">
        <p14:creationId xmlns:p14="http://schemas.microsoft.com/office/powerpoint/2010/main" val="326488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highlight>
                  <a:srgbClr val="FFFF00"/>
                </a:highlight>
              </a:rPr>
              <a:t>研究に先立ち、先行研究での結果と</a:t>
            </a:r>
            <a:endParaRPr lang="en-US" altLang="ja-JP" dirty="0">
              <a:highlight>
                <a:srgbClr val="FFFF00"/>
              </a:highlight>
            </a:endParaRPr>
          </a:p>
          <a:p>
            <a:r>
              <a:rPr lang="ja-JP" altLang="en-US">
                <a:highlight>
                  <a:srgbClr val="FFFF00"/>
                </a:highlight>
              </a:rPr>
              <a:t>先行研究と同じ光学系で行ったシミュレーションの結果を比較し、シミュレーションの妥当性を確認しました。</a:t>
            </a:r>
            <a:endParaRPr lang="en-US" altLang="ja-JP" dirty="0">
              <a:highlight>
                <a:srgbClr val="FFFF00"/>
              </a:highlight>
            </a:endParaRPr>
          </a:p>
          <a:p>
            <a:r>
              <a:rPr lang="ja-JP" altLang="en-US">
                <a:highlight>
                  <a:srgbClr val="FFFF00"/>
                </a:highlight>
              </a:rPr>
              <a:t>上の表が先行研究によるもので、下の表が私が再現したものです。</a:t>
            </a:r>
            <a:endParaRPr lang="en-US" altLang="ja-JP"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表の要素は左から、</a:t>
            </a:r>
            <a:r>
              <a:rPr kumimoji="1" lang="en-US" altLang="ja-JP" dirty="0"/>
              <a:t>CMB</a:t>
            </a:r>
            <a:r>
              <a:rPr lang="ja-JP" altLang="en-US"/>
              <a:t>から得る単位時間あたりのエネルギー、バッフルから得る単位時間あたりのエネルギー、それらの比を表しています。</a:t>
            </a:r>
            <a:endParaRPr lang="en-US" altLang="ja-JP"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各要素でほとんど等しい値が出ており</a:t>
            </a:r>
            <a:r>
              <a:rPr kumimoji="1" lang="ja-JP" altLang="en-US">
                <a:highlight>
                  <a:srgbClr val="FFFF00"/>
                </a:highlight>
              </a:rPr>
              <a:t>、シミュレーションの方法は妥当だと言えます。</a:t>
            </a:r>
            <a:endParaRPr kumimoji="1" lang="en-US" altLang="ja-JP"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次に、実際の光学系での結果を示します。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C089CDCA-4781-2849-BC3F-ED561484CCF2}" type="slidenum">
              <a:rPr kumimoji="1" lang="ja-JP" altLang="en-US" smtClean="0"/>
              <a:t>27</a:t>
            </a:fld>
            <a:endParaRPr kumimoji="1" lang="ja-JP" altLang="en-US"/>
          </a:p>
        </p:txBody>
      </p:sp>
    </p:spTree>
    <p:extLst>
      <p:ext uri="{BB962C8B-B14F-4D97-AF65-F5344CB8AC3E}">
        <p14:creationId xmlns:p14="http://schemas.microsoft.com/office/powerpoint/2010/main" val="313175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65244-142A-A787-CD74-7DC05EBD82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5E5446-A983-FE93-384E-8A61AB5593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82644E9-4250-EED4-B80F-4D75F71CF7B4}"/>
              </a:ext>
            </a:extLst>
          </p:cNvPr>
          <p:cNvSpPr>
            <a:spLocks noGrp="1"/>
          </p:cNvSpPr>
          <p:nvPr>
            <p:ph type="body" idx="1"/>
          </p:nvPr>
        </p:nvSpPr>
        <p:spPr/>
        <p:txBody>
          <a:bodyPr/>
          <a:lstStyle/>
          <a:p>
            <a:r>
              <a:rPr kumimoji="1" lang="ja-JP" altLang="en-US"/>
              <a:t>目次は以下のようになっています。まず、今回のシミュレーションの対象である</a:t>
            </a:r>
            <a:r>
              <a:rPr kumimoji="1" lang="en-US" altLang="ja-JP" dirty="0"/>
              <a:t>GroundBIRD</a:t>
            </a:r>
            <a:r>
              <a:rPr kumimoji="1" lang="ja-JP" altLang="en-US"/>
              <a:t>望遠鏡について簡単に紹介します。</a:t>
            </a:r>
            <a:endParaRPr kumimoji="1" lang="en-US" altLang="ja-JP" dirty="0"/>
          </a:p>
          <a:p>
            <a:r>
              <a:rPr kumimoji="1" lang="ja-JP" altLang="en-US"/>
              <a:t>次に望遠鏡の光学系を説明し、研究の目的、方法、結果、今後の展望の順で進めていきます。</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1F19E95-9352-E53F-D8C9-C6C91EA2FA65}"/>
              </a:ext>
            </a:extLst>
          </p:cNvPr>
          <p:cNvSpPr>
            <a:spLocks noGrp="1"/>
          </p:cNvSpPr>
          <p:nvPr>
            <p:ph type="sldNum" sz="quarter" idx="5"/>
          </p:nvPr>
        </p:nvSpPr>
        <p:spPr/>
        <p:txBody>
          <a:bodyPr/>
          <a:lstStyle/>
          <a:p>
            <a:fld id="{066095EA-20F9-5646-A563-0D3CEACEA660}" type="slidenum">
              <a:rPr kumimoji="1" lang="ja-JP" altLang="en-US" smtClean="0"/>
              <a:t>28</a:t>
            </a:fld>
            <a:endParaRPr kumimoji="1" lang="ja-JP" altLang="en-US"/>
          </a:p>
        </p:txBody>
      </p:sp>
    </p:spTree>
    <p:extLst>
      <p:ext uri="{BB962C8B-B14F-4D97-AF65-F5344CB8AC3E}">
        <p14:creationId xmlns:p14="http://schemas.microsoft.com/office/powerpoint/2010/main" val="1210166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47E04-925C-393F-BBAF-F32C2B9664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5E329D0-543C-1671-A747-4E6EE3CDF3D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A4E68F-5323-A7B0-2017-0F48C0CB4BA7}"/>
              </a:ext>
            </a:extLst>
          </p:cNvPr>
          <p:cNvSpPr>
            <a:spLocks noGrp="1"/>
          </p:cNvSpPr>
          <p:nvPr>
            <p:ph type="body" idx="1"/>
          </p:nvPr>
        </p:nvSpPr>
        <p:spPr/>
        <p:txBody>
          <a:bodyPr/>
          <a:lstStyle/>
          <a:p>
            <a:r>
              <a:rPr kumimoji="1" lang="ja-JP" altLang="en-US"/>
              <a:t>こちらは、検出器に入射する光路の図です。左から</a:t>
            </a:r>
            <a:r>
              <a:rPr kumimoji="1" lang="en-US" altLang="ja-JP" dirty="0" err="1"/>
              <a:t>mainbeam</a:t>
            </a:r>
            <a:r>
              <a:rPr kumimoji="1" lang="ja-JP" altLang="en-US"/>
              <a:t>、</a:t>
            </a:r>
            <a:r>
              <a:rPr kumimoji="1" lang="en-US" altLang="ja-JP" dirty="0" err="1"/>
              <a:t>mainbeam</a:t>
            </a:r>
            <a:r>
              <a:rPr kumimoji="1" lang="ja-JP" altLang="en-US"/>
              <a:t>以外の</a:t>
            </a:r>
            <a:r>
              <a:rPr kumimoji="1" lang="en-US" altLang="ja-JP" dirty="0" err="1"/>
              <a:t>strayCMB</a:t>
            </a:r>
            <a:r>
              <a:rPr kumimoji="1" lang="ja-JP" altLang="en-US"/>
              <a:t>、バッフルからの</a:t>
            </a:r>
            <a:r>
              <a:rPr kumimoji="1" lang="en-US" altLang="ja-JP" dirty="0"/>
              <a:t>straylight</a:t>
            </a:r>
            <a:r>
              <a:rPr kumimoji="1" lang="ja-JP" altLang="en-US"/>
              <a:t>の光路を示しています。</a:t>
            </a:r>
            <a:endParaRPr kumimoji="1" lang="en-US" altLang="ja-JP" dirty="0"/>
          </a:p>
          <a:p>
            <a:r>
              <a:rPr kumimoji="1" lang="ja-JP" altLang="en-US"/>
              <a:t>シミュレーションにより、</a:t>
            </a:r>
            <a:r>
              <a:rPr kumimoji="1" lang="en-US" altLang="ja-JP" dirty="0"/>
              <a:t>straylight</a:t>
            </a:r>
            <a:r>
              <a:rPr kumimoji="1" lang="ja-JP" altLang="en-US"/>
              <a:t>には、光源が</a:t>
            </a:r>
            <a:r>
              <a:rPr kumimoji="1" lang="en-US" altLang="ja-JP" dirty="0"/>
              <a:t>CMB</a:t>
            </a:r>
            <a:r>
              <a:rPr kumimoji="1" lang="ja-JP" altLang="en-US"/>
              <a:t>か</a:t>
            </a:r>
            <a:r>
              <a:rPr kumimoji="1" lang="en-US" altLang="ja-JP" dirty="0"/>
              <a:t>Baffle</a:t>
            </a:r>
            <a:r>
              <a:rPr kumimoji="1" lang="ja-JP" altLang="en-US"/>
              <a:t>かで</a:t>
            </a:r>
            <a:r>
              <a:rPr kumimoji="1" lang="en-US" altLang="ja-JP" dirty="0"/>
              <a:t>2</a:t>
            </a:r>
            <a:r>
              <a:rPr kumimoji="1" lang="ja-JP" altLang="en-US"/>
              <a:t>種類と、直接入射するか鏡で</a:t>
            </a:r>
            <a:r>
              <a:rPr kumimoji="1" lang="en-US" altLang="ja-JP" dirty="0"/>
              <a:t>3</a:t>
            </a:r>
            <a:r>
              <a:rPr kumimoji="1" lang="ja-JP" altLang="en-US"/>
              <a:t>回反射するかの</a:t>
            </a:r>
            <a:r>
              <a:rPr kumimoji="1" lang="en-US" altLang="ja-JP" dirty="0"/>
              <a:t>2</a:t>
            </a:r>
            <a:r>
              <a:rPr kumimoji="1" lang="ja-JP" altLang="en-US"/>
              <a:t>種類で</a:t>
            </a:r>
            <a:r>
              <a:rPr kumimoji="1" lang="en-US" altLang="ja-JP" dirty="0"/>
              <a:t>4</a:t>
            </a:r>
            <a:r>
              <a:rPr kumimoji="1" lang="ja-JP" altLang="en-US"/>
              <a:t>つの種類があることがわかりました。</a:t>
            </a:r>
            <a:endParaRPr kumimoji="1" lang="en-US" altLang="ja-JP" dirty="0"/>
          </a:p>
          <a:p>
            <a:r>
              <a:rPr kumimoji="1" lang="ja-JP" altLang="en-US"/>
              <a:t>次に、光路ごとにエネルギーを算出します。</a:t>
            </a:r>
            <a:endParaRPr kumimoji="1" lang="en-US" altLang="ja-JP" dirty="0"/>
          </a:p>
        </p:txBody>
      </p:sp>
      <p:sp>
        <p:nvSpPr>
          <p:cNvPr id="4" name="スライド番号プレースホルダー 3">
            <a:extLst>
              <a:ext uri="{FF2B5EF4-FFF2-40B4-BE49-F238E27FC236}">
                <a16:creationId xmlns:a16="http://schemas.microsoft.com/office/drawing/2014/main" id="{3948503D-311D-6EB4-8E2C-6BC6FBDD202E}"/>
              </a:ext>
            </a:extLst>
          </p:cNvPr>
          <p:cNvSpPr>
            <a:spLocks noGrp="1"/>
          </p:cNvSpPr>
          <p:nvPr>
            <p:ph type="sldNum" sz="quarter" idx="5"/>
          </p:nvPr>
        </p:nvSpPr>
        <p:spPr/>
        <p:txBody>
          <a:bodyPr/>
          <a:lstStyle/>
          <a:p>
            <a:fld id="{066095EA-20F9-5646-A563-0D3CEACEA660}" type="slidenum">
              <a:rPr kumimoji="1" lang="ja-JP" altLang="en-US" smtClean="0"/>
              <a:t>29</a:t>
            </a:fld>
            <a:endParaRPr kumimoji="1" lang="ja-JP" altLang="en-US"/>
          </a:p>
        </p:txBody>
      </p:sp>
    </p:spTree>
    <p:extLst>
      <p:ext uri="{BB962C8B-B14F-4D97-AF65-F5344CB8AC3E}">
        <p14:creationId xmlns:p14="http://schemas.microsoft.com/office/powerpoint/2010/main" val="1883806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7F559-17F3-470C-2682-2183B93DAB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007D114-A265-40B6-3780-9DFDF7E844B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C91B68-6858-577D-8F11-5437861B8675}"/>
              </a:ext>
            </a:extLst>
          </p:cNvPr>
          <p:cNvSpPr>
            <a:spLocks noGrp="1"/>
          </p:cNvSpPr>
          <p:nvPr>
            <p:ph type="body" idx="1"/>
          </p:nvPr>
        </p:nvSpPr>
        <p:spPr/>
        <p:txBody>
          <a:bodyPr/>
          <a:lstStyle/>
          <a:p>
            <a:r>
              <a:rPr kumimoji="1" lang="ja-JP" altLang="en-US"/>
              <a:t>まずは</a:t>
            </a:r>
            <a:r>
              <a:rPr kumimoji="1" lang="en-US" altLang="ja-JP" dirty="0"/>
              <a:t>GroundBIRD</a:t>
            </a:r>
            <a:r>
              <a:rPr kumimoji="1" lang="ja-JP" altLang="en-US"/>
              <a:t>望遠鏡についてです。</a:t>
            </a:r>
          </a:p>
        </p:txBody>
      </p:sp>
      <p:sp>
        <p:nvSpPr>
          <p:cNvPr id="4" name="スライド番号プレースホルダー 3">
            <a:extLst>
              <a:ext uri="{FF2B5EF4-FFF2-40B4-BE49-F238E27FC236}">
                <a16:creationId xmlns:a16="http://schemas.microsoft.com/office/drawing/2014/main" id="{DAB7C08E-D377-2AB1-D3BE-AB5374380098}"/>
              </a:ext>
            </a:extLst>
          </p:cNvPr>
          <p:cNvSpPr>
            <a:spLocks noGrp="1"/>
          </p:cNvSpPr>
          <p:nvPr>
            <p:ph type="sldNum" sz="quarter" idx="5"/>
          </p:nvPr>
        </p:nvSpPr>
        <p:spPr/>
        <p:txBody>
          <a:bodyPr/>
          <a:lstStyle/>
          <a:p>
            <a:fld id="{066095EA-20F9-5646-A563-0D3CEACEA660}" type="slidenum">
              <a:rPr kumimoji="1" lang="ja-JP" altLang="en-US" smtClean="0"/>
              <a:t>3</a:t>
            </a:fld>
            <a:endParaRPr kumimoji="1" lang="ja-JP" altLang="en-US"/>
          </a:p>
        </p:txBody>
      </p:sp>
    </p:spTree>
    <p:extLst>
      <p:ext uri="{BB962C8B-B14F-4D97-AF65-F5344CB8AC3E}">
        <p14:creationId xmlns:p14="http://schemas.microsoft.com/office/powerpoint/2010/main" val="3392963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列の要素を説明する。</a:t>
            </a:r>
            <a:r>
              <a:rPr kumimoji="1" lang="en-US" altLang="ja-JP" dirty="0"/>
              <a:t>Mb</a:t>
            </a:r>
            <a:r>
              <a:rPr kumimoji="1" lang="ja-JP" altLang="en-US"/>
              <a:t>は</a:t>
            </a:r>
            <a:r>
              <a:rPr kumimoji="1" lang="en-US" altLang="ja-JP" dirty="0" err="1"/>
              <a:t>aminbeam</a:t>
            </a:r>
            <a:r>
              <a:rPr kumimoji="1" lang="ja-JP" altLang="en-US"/>
              <a:t>の略</a:t>
            </a:r>
            <a:endParaRPr kumimoji="1" lang="en-US" altLang="ja-JP" dirty="0"/>
          </a:p>
          <a:p>
            <a:endParaRPr lang="en-US" altLang="ja-JP" dirty="0"/>
          </a:p>
          <a:p>
            <a:endParaRPr kumimoji="1" lang="en-US" altLang="ja-JP" dirty="0"/>
          </a:p>
          <a:p>
            <a:r>
              <a:rPr kumimoji="1" lang="ja-JP" altLang="en-US"/>
              <a:t>表のどこを見て欲しいか数字見えない</a:t>
            </a:r>
            <a:endParaRPr kumimoji="1" lang="en-US" altLang="ja-JP" dirty="0"/>
          </a:p>
          <a:p>
            <a:endParaRPr kumimoji="1" lang="en-US" altLang="ja-JP" dirty="0"/>
          </a:p>
          <a:p>
            <a:r>
              <a:rPr kumimoji="1" lang="ja-JP" altLang="en-US"/>
              <a:t>表の各要素がなんなのかちゃんと説明</a:t>
            </a:r>
            <a:endParaRPr kumimoji="1" lang="en-US" altLang="ja-JP" dirty="0"/>
          </a:p>
          <a:p>
            <a:endParaRPr kumimoji="1" lang="en-US" altLang="ja-JP" dirty="0"/>
          </a:p>
          <a:p>
            <a:r>
              <a:rPr kumimoji="1" lang="en-US" altLang="ja-JP" dirty="0"/>
              <a:t>24</a:t>
            </a:r>
            <a:r>
              <a:rPr kumimoji="1" lang="ja-JP" altLang="en-US"/>
              <a:t>ぽいんんと</a:t>
            </a:r>
            <a:endParaRPr kumimoji="1" lang="en-US" altLang="ja-JP" dirty="0"/>
          </a:p>
          <a:p>
            <a:r>
              <a:rPr kumimoji="1" lang="ja-JP" altLang="en-US"/>
              <a:t>表を大きく</a:t>
            </a:r>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30</a:t>
            </a:fld>
            <a:endParaRPr kumimoji="1" lang="ja-JP" altLang="en-US"/>
          </a:p>
        </p:txBody>
      </p:sp>
    </p:spTree>
    <p:extLst>
      <p:ext uri="{BB962C8B-B14F-4D97-AF65-F5344CB8AC3E}">
        <p14:creationId xmlns:p14="http://schemas.microsoft.com/office/powerpoint/2010/main" val="3393371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34E09-E51E-F290-A60E-DB183B20E5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AD92719-5DF8-EBD1-2713-9EC6CDC404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F73847-F343-595E-CFEC-34CCBAB31F05}"/>
              </a:ext>
            </a:extLst>
          </p:cNvPr>
          <p:cNvSpPr>
            <a:spLocks noGrp="1"/>
          </p:cNvSpPr>
          <p:nvPr>
            <p:ph type="body" idx="1"/>
          </p:nvPr>
        </p:nvSpPr>
        <p:spPr/>
        <p:txBody>
          <a:bodyPr/>
          <a:lstStyle/>
          <a:p>
            <a:r>
              <a:rPr kumimoji="1" lang="ja-JP" altLang="en-US"/>
              <a:t>上の表は、レンズをつけない場合の、各検出器に入射する単位時間あたりのエネルギーを、経路ごとにまとめたものです。</a:t>
            </a:r>
            <a:endParaRPr kumimoji="1" lang="en-US" altLang="ja-JP" dirty="0"/>
          </a:p>
          <a:p>
            <a:r>
              <a:rPr kumimoji="1" lang="ja-JP" altLang="en-US"/>
              <a:t>下の表はそれにレンズを付したものです。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CMBstray</a:t>
            </a:r>
            <a:r>
              <a:rPr kumimoji="1" lang="ja-JP" altLang="en-US"/>
              <a:t>から</a:t>
            </a:r>
            <a:r>
              <a:rPr lang="ja-JP" altLang="en-US"/>
              <a:t>は下方に設置された検出器ほど高いエネルギーを得て、バッフルからの</a:t>
            </a:r>
            <a:r>
              <a:rPr lang="en-US" altLang="ja-JP" dirty="0"/>
              <a:t>straylight</a:t>
            </a:r>
            <a:r>
              <a:rPr lang="ja-JP" altLang="en-US"/>
              <a:t>からは上方の検出器ほど高いエネルギーを得ていました。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上下の表を見比べると、下の表も</a:t>
            </a:r>
            <a:r>
              <a:rPr lang="en-US" altLang="ja-JP" dirty="0" err="1"/>
              <a:t>mainbeam</a:t>
            </a:r>
            <a:r>
              <a:rPr lang="ja-JP" altLang="en-US"/>
              <a:t>はほぼ等しく、レンズの効果により、全ての経路からのエネルギーは減少しているが、</a:t>
            </a:r>
            <a:r>
              <a:rPr lang="en-US" altLang="ja-JP" dirty="0" err="1"/>
              <a:t>mainbeam</a:t>
            </a:r>
            <a:r>
              <a:rPr lang="ja-JP" altLang="en-US"/>
              <a:t>よりも</a:t>
            </a:r>
            <a:r>
              <a:rPr lang="en-US" altLang="ja-JP" dirty="0"/>
              <a:t>straylight</a:t>
            </a:r>
            <a:r>
              <a:rPr lang="ja-JP" altLang="en-US"/>
              <a:t>から得るエネルギーの方が大きく減少していました。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a:t>
            </a:r>
            <a:r>
              <a:rPr lang="en-US" altLang="ja-JP" dirty="0"/>
              <a:t>straylight</a:t>
            </a:r>
            <a:r>
              <a:rPr lang="ja-JP" altLang="en-US"/>
              <a:t>からのエネルギーが大きく減少したことで、</a:t>
            </a:r>
            <a:r>
              <a:rPr lang="en-US" altLang="ja-JP" dirty="0" err="1"/>
              <a:t>mainbeam</a:t>
            </a:r>
            <a:r>
              <a:rPr lang="ja-JP" altLang="en-US"/>
              <a:t>との比を表す</a:t>
            </a:r>
            <a:r>
              <a:rPr lang="en-US" altLang="ja-JP" dirty="0"/>
              <a:t>5</a:t>
            </a:r>
            <a:r>
              <a:rPr lang="ja-JP" altLang="en-US"/>
              <a:t>列目と</a:t>
            </a:r>
            <a:r>
              <a:rPr lang="en-US" altLang="ja-JP" dirty="0"/>
              <a:t>6</a:t>
            </a:r>
            <a:r>
              <a:rPr lang="ja-JP" altLang="en-US"/>
              <a:t>列目の数値が大きくなっています。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kumimoji="1" lang="en-US" altLang="ja-JP" dirty="0"/>
          </a:p>
          <a:p>
            <a:r>
              <a:rPr kumimoji="1" lang="ja-JP" altLang="en-US"/>
              <a:t>表のどこを見て欲しいか数字見えない</a:t>
            </a:r>
            <a:endParaRPr kumimoji="1" lang="en-US" altLang="ja-JP" dirty="0"/>
          </a:p>
          <a:p>
            <a:endParaRPr kumimoji="1" lang="en-US" altLang="ja-JP" dirty="0"/>
          </a:p>
          <a:p>
            <a:r>
              <a:rPr kumimoji="1" lang="ja-JP" altLang="en-US"/>
              <a:t>表の各要素がなんなのかちゃんと説明</a:t>
            </a:r>
            <a:endParaRPr kumimoji="1" lang="en-US" altLang="ja-JP" dirty="0"/>
          </a:p>
          <a:p>
            <a:endParaRPr kumimoji="1" lang="en-US" altLang="ja-JP" dirty="0"/>
          </a:p>
          <a:p>
            <a:r>
              <a:rPr kumimoji="1" lang="en-US" altLang="ja-JP" dirty="0"/>
              <a:t>24</a:t>
            </a:r>
            <a:r>
              <a:rPr kumimoji="1" lang="ja-JP" altLang="en-US"/>
              <a:t>ぽいんんと</a:t>
            </a:r>
            <a:endParaRPr kumimoji="1" lang="en-US" altLang="ja-JP" dirty="0"/>
          </a:p>
          <a:p>
            <a:r>
              <a:rPr kumimoji="1" lang="ja-JP" altLang="en-US"/>
              <a:t>表を大きく</a:t>
            </a:r>
          </a:p>
        </p:txBody>
      </p:sp>
      <p:sp>
        <p:nvSpPr>
          <p:cNvPr id="4" name="スライド番号プレースホルダー 3">
            <a:extLst>
              <a:ext uri="{FF2B5EF4-FFF2-40B4-BE49-F238E27FC236}">
                <a16:creationId xmlns:a16="http://schemas.microsoft.com/office/drawing/2014/main" id="{C45C8A27-9630-A045-D8D8-1F45CC90CEB9}"/>
              </a:ext>
            </a:extLst>
          </p:cNvPr>
          <p:cNvSpPr>
            <a:spLocks noGrp="1"/>
          </p:cNvSpPr>
          <p:nvPr>
            <p:ph type="sldNum" sz="quarter" idx="5"/>
          </p:nvPr>
        </p:nvSpPr>
        <p:spPr/>
        <p:txBody>
          <a:bodyPr/>
          <a:lstStyle/>
          <a:p>
            <a:fld id="{066095EA-20F9-5646-A563-0D3CEACEA660}" type="slidenum">
              <a:rPr kumimoji="1" lang="ja-JP" altLang="en-US" smtClean="0"/>
              <a:t>31</a:t>
            </a:fld>
            <a:endParaRPr kumimoji="1" lang="ja-JP" altLang="en-US"/>
          </a:p>
        </p:txBody>
      </p:sp>
    </p:spTree>
    <p:extLst>
      <p:ext uri="{BB962C8B-B14F-4D97-AF65-F5344CB8AC3E}">
        <p14:creationId xmlns:p14="http://schemas.microsoft.com/office/powerpoint/2010/main" val="1410730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38117-DC48-8B8E-D99E-EAC8620727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F03F98-F49B-10B0-5693-A1F4E20CDE9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FCBE00-EBBF-EEFB-A50C-3FF422E50F3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51C7AAA-7689-8A82-1DC6-8A5C74CB4DB0}"/>
              </a:ext>
            </a:extLst>
          </p:cNvPr>
          <p:cNvSpPr>
            <a:spLocks noGrp="1"/>
          </p:cNvSpPr>
          <p:nvPr>
            <p:ph type="sldNum" sz="quarter" idx="5"/>
          </p:nvPr>
        </p:nvSpPr>
        <p:spPr/>
        <p:txBody>
          <a:bodyPr/>
          <a:lstStyle/>
          <a:p>
            <a:fld id="{066095EA-20F9-5646-A563-0D3CEACEA660}" type="slidenum">
              <a:rPr kumimoji="1" lang="ja-JP" altLang="en-US" smtClean="0"/>
              <a:t>32</a:t>
            </a:fld>
            <a:endParaRPr kumimoji="1" lang="ja-JP" altLang="en-US"/>
          </a:p>
        </p:txBody>
      </p:sp>
    </p:spTree>
    <p:extLst>
      <p:ext uri="{BB962C8B-B14F-4D97-AF65-F5344CB8AC3E}">
        <p14:creationId xmlns:p14="http://schemas.microsoft.com/office/powerpoint/2010/main" val="350794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DC03E-C316-286B-FEA8-880458B84B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89A27E9-D009-3E69-B983-24CB65F30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E66788-B465-70CE-F91F-883213A30A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dirty="0"/>
          </a:p>
        </p:txBody>
      </p:sp>
      <p:sp>
        <p:nvSpPr>
          <p:cNvPr id="4" name="スライド番号プレースホルダー 3">
            <a:extLst>
              <a:ext uri="{FF2B5EF4-FFF2-40B4-BE49-F238E27FC236}">
                <a16:creationId xmlns:a16="http://schemas.microsoft.com/office/drawing/2014/main" id="{29A5752B-21A1-B64A-A43D-1FBCF781E8E7}"/>
              </a:ext>
            </a:extLst>
          </p:cNvPr>
          <p:cNvSpPr>
            <a:spLocks noGrp="1"/>
          </p:cNvSpPr>
          <p:nvPr>
            <p:ph type="sldNum" sz="quarter" idx="5"/>
          </p:nvPr>
        </p:nvSpPr>
        <p:spPr/>
        <p:txBody>
          <a:bodyPr/>
          <a:lstStyle/>
          <a:p>
            <a:fld id="{066095EA-20F9-5646-A563-0D3CEACEA660}" type="slidenum">
              <a:rPr kumimoji="1" lang="ja-JP" altLang="en-US" smtClean="0"/>
              <a:t>33</a:t>
            </a:fld>
            <a:endParaRPr kumimoji="1" lang="ja-JP" altLang="en-US"/>
          </a:p>
        </p:txBody>
      </p:sp>
    </p:spTree>
    <p:extLst>
      <p:ext uri="{BB962C8B-B14F-4D97-AF65-F5344CB8AC3E}">
        <p14:creationId xmlns:p14="http://schemas.microsoft.com/office/powerpoint/2010/main" val="2740700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a:t>具体的には焦点面にバッフルを備えることで、</a:t>
            </a:r>
            <a:r>
              <a:rPr lang="ja-JP" altLang="en-US"/>
              <a:t>バッフル開口部からの</a:t>
            </a:r>
            <a:r>
              <a:rPr lang="en-US" altLang="ja-JP" dirty="0"/>
              <a:t>straylight</a:t>
            </a:r>
            <a:r>
              <a:rPr lang="ja-JP" altLang="en-US"/>
              <a:t>を遮断することを模索しています。今後、定量的なシミュレーションを行い、評価する予定です。</a:t>
            </a:r>
            <a:endParaRPr kumimoji="1" lang="ja-JP" altLang="en-US"/>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36</a:t>
            </a:fld>
            <a:endParaRPr kumimoji="1" lang="ja-JP" altLang="en-US"/>
          </a:p>
        </p:txBody>
      </p:sp>
    </p:spTree>
    <p:extLst>
      <p:ext uri="{BB962C8B-B14F-4D97-AF65-F5344CB8AC3E}">
        <p14:creationId xmlns:p14="http://schemas.microsoft.com/office/powerpoint/2010/main" val="2018001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上の表は、レンズをつけない場合の、各検出器に入射する単位時間あたりのエネルギーを、経路ごとにまとめたものです。</a:t>
            </a:r>
            <a:endParaRPr kumimoji="1" lang="en-US" altLang="ja-JP" dirty="0"/>
          </a:p>
          <a:p>
            <a:r>
              <a:rPr kumimoji="1" lang="ja-JP" altLang="en-US"/>
              <a:t>下の表はそれにレンズを付したものです。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CMBstray</a:t>
            </a:r>
            <a:r>
              <a:rPr kumimoji="1" lang="ja-JP" altLang="en-US"/>
              <a:t>から</a:t>
            </a:r>
            <a:r>
              <a:rPr lang="ja-JP" altLang="en-US"/>
              <a:t>は下方に設置された検出器ほど高いエネルギーを得て、バッフルからの</a:t>
            </a:r>
            <a:r>
              <a:rPr lang="en-US" altLang="ja-JP" dirty="0"/>
              <a:t>straylight</a:t>
            </a:r>
            <a:r>
              <a:rPr lang="ja-JP" altLang="en-US"/>
              <a:t>からは上方の検出器ほど高いエネルギーを得ていました。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上下の表を見比べると、下の表も</a:t>
            </a:r>
            <a:r>
              <a:rPr lang="en-US" altLang="ja-JP" dirty="0" err="1"/>
              <a:t>mainbeam</a:t>
            </a:r>
            <a:r>
              <a:rPr lang="ja-JP" altLang="en-US"/>
              <a:t>はほぼ等しく、レンズの効果により、全ての経路からのエネルギーは減少しているが、</a:t>
            </a:r>
            <a:r>
              <a:rPr lang="en-US" altLang="ja-JP" dirty="0" err="1"/>
              <a:t>mainbeam</a:t>
            </a:r>
            <a:r>
              <a:rPr lang="ja-JP" altLang="en-US"/>
              <a:t>よりも</a:t>
            </a:r>
            <a:r>
              <a:rPr lang="en-US" altLang="ja-JP" dirty="0"/>
              <a:t>straylight</a:t>
            </a:r>
            <a:r>
              <a:rPr lang="ja-JP" altLang="en-US"/>
              <a:t>から得るエネルギーの方が大きく減少していました。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a:t>
            </a:r>
            <a:r>
              <a:rPr lang="en-US" altLang="ja-JP" dirty="0"/>
              <a:t>straylight</a:t>
            </a:r>
            <a:r>
              <a:rPr lang="ja-JP" altLang="en-US"/>
              <a:t>からのエネルギーが大きく減少したことで、</a:t>
            </a:r>
            <a:r>
              <a:rPr lang="en-US" altLang="ja-JP" dirty="0" err="1"/>
              <a:t>mainbeam</a:t>
            </a:r>
            <a:r>
              <a:rPr lang="ja-JP" altLang="en-US"/>
              <a:t>との比を表す</a:t>
            </a:r>
            <a:r>
              <a:rPr lang="en-US" altLang="ja-JP" dirty="0"/>
              <a:t>5</a:t>
            </a:r>
            <a:r>
              <a:rPr lang="ja-JP" altLang="en-US"/>
              <a:t>列目と</a:t>
            </a:r>
            <a:r>
              <a:rPr lang="en-US" altLang="ja-JP" dirty="0"/>
              <a:t>6</a:t>
            </a:r>
            <a:r>
              <a:rPr lang="ja-JP" altLang="en-US"/>
              <a:t>列目の数値が大きくなっています。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37</a:t>
            </a:fld>
            <a:endParaRPr kumimoji="1" lang="ja-JP" altLang="en-US"/>
          </a:p>
        </p:txBody>
      </p:sp>
    </p:spTree>
    <p:extLst>
      <p:ext uri="{BB962C8B-B14F-4D97-AF65-F5344CB8AC3E}">
        <p14:creationId xmlns:p14="http://schemas.microsoft.com/office/powerpoint/2010/main" val="3393371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18270-0CEC-C319-6144-A9EE7735B0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9B8CED-DB6B-4A68-9755-1220526B9A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E31ABB-540F-F621-1558-3A58688661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GroundBIRD</a:t>
            </a:r>
            <a:r>
              <a:rPr kumimoji="1" lang="ja-JP" altLang="en-US"/>
              <a:t>は</a:t>
            </a:r>
            <a:r>
              <a:rPr lang="en-US" altLang="ja-JP" dirty="0"/>
              <a:t>CMB</a:t>
            </a:r>
            <a:r>
              <a:rPr lang="ja-JP" altLang="en-US"/>
              <a:t>の偏光観測を目的とした地上望遠鏡</a:t>
            </a:r>
            <a:r>
              <a:rPr kumimoji="1" lang="ja-JP" altLang="en-US"/>
              <a:t>で、アフリカ大陸西部にあるカナリア諸島のテネリフェ島にある、テイデ観測所に位置しています。</a:t>
            </a:r>
            <a:endParaRPr kumimoji="1" lang="en-US" altLang="ja-JP" dirty="0"/>
          </a:p>
        </p:txBody>
      </p:sp>
      <p:sp>
        <p:nvSpPr>
          <p:cNvPr id="4" name="スライド番号プレースホルダー 3">
            <a:extLst>
              <a:ext uri="{FF2B5EF4-FFF2-40B4-BE49-F238E27FC236}">
                <a16:creationId xmlns:a16="http://schemas.microsoft.com/office/drawing/2014/main" id="{6984C054-1111-B95E-9C2C-CB73FE8D8759}"/>
              </a:ext>
            </a:extLst>
          </p:cNvPr>
          <p:cNvSpPr>
            <a:spLocks noGrp="1"/>
          </p:cNvSpPr>
          <p:nvPr>
            <p:ph type="sldNum" sz="quarter" idx="5"/>
          </p:nvPr>
        </p:nvSpPr>
        <p:spPr/>
        <p:txBody>
          <a:bodyPr/>
          <a:lstStyle/>
          <a:p>
            <a:fld id="{C089CDCA-4781-2849-BC3F-ED561484CCF2}" type="slidenum">
              <a:rPr kumimoji="1" lang="ja-JP" altLang="en-US" smtClean="0"/>
              <a:t>4</a:t>
            </a:fld>
            <a:endParaRPr kumimoji="1" lang="ja-JP" altLang="en-US"/>
          </a:p>
        </p:txBody>
      </p:sp>
    </p:spTree>
    <p:extLst>
      <p:ext uri="{BB962C8B-B14F-4D97-AF65-F5344CB8AC3E}">
        <p14:creationId xmlns:p14="http://schemas.microsoft.com/office/powerpoint/2010/main" val="379423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AF358-65FC-A3A1-1BCA-59B01A62D63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F08635-1D15-3C0B-6597-9FC410E5C6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4508D4D-FDEF-0F2A-5576-A35C0AC00A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テイデ観測所はこのようにいくつかの天文台が集中しているところです</a:t>
            </a:r>
            <a:endParaRPr kumimoji="1" lang="en-US" altLang="ja-JP" dirty="0"/>
          </a:p>
        </p:txBody>
      </p:sp>
      <p:sp>
        <p:nvSpPr>
          <p:cNvPr id="4" name="スライド番号プレースホルダー 3">
            <a:extLst>
              <a:ext uri="{FF2B5EF4-FFF2-40B4-BE49-F238E27FC236}">
                <a16:creationId xmlns:a16="http://schemas.microsoft.com/office/drawing/2014/main" id="{5E8CE350-1200-9420-2DA3-29158009D1EE}"/>
              </a:ext>
            </a:extLst>
          </p:cNvPr>
          <p:cNvSpPr>
            <a:spLocks noGrp="1"/>
          </p:cNvSpPr>
          <p:nvPr>
            <p:ph type="sldNum" sz="quarter" idx="5"/>
          </p:nvPr>
        </p:nvSpPr>
        <p:spPr/>
        <p:txBody>
          <a:bodyPr/>
          <a:lstStyle/>
          <a:p>
            <a:fld id="{C089CDCA-4781-2849-BC3F-ED561484CCF2}" type="slidenum">
              <a:rPr kumimoji="1" lang="ja-JP" altLang="en-US" smtClean="0"/>
              <a:t>5</a:t>
            </a:fld>
            <a:endParaRPr kumimoji="1" lang="ja-JP" altLang="en-US"/>
          </a:p>
        </p:txBody>
      </p:sp>
    </p:spTree>
    <p:extLst>
      <p:ext uri="{BB962C8B-B14F-4D97-AF65-F5344CB8AC3E}">
        <p14:creationId xmlns:p14="http://schemas.microsoft.com/office/powerpoint/2010/main" val="156134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GroundBIRD</a:t>
            </a:r>
            <a:r>
              <a:rPr kumimoji="1" lang="ja-JP" altLang="en-US"/>
              <a:t>の目的は、</a:t>
            </a:r>
            <a:r>
              <a:rPr kumimoji="1" lang="en-US" altLang="ja-JP" dirty="0"/>
              <a:t>WMAP</a:t>
            </a:r>
            <a:r>
              <a:rPr kumimoji="1" lang="ja-JP" altLang="en-US"/>
              <a:t>と</a:t>
            </a:r>
            <a:r>
              <a:rPr kumimoji="1" lang="en-US" altLang="ja-JP" dirty="0"/>
              <a:t>Plank</a:t>
            </a:r>
            <a:r>
              <a:rPr kumimoji="1" lang="ja-JP" altLang="en-US"/>
              <a:t>衛星によって測定されている宇宙再電離期の</a:t>
            </a:r>
            <a:r>
              <a:rPr lang="ja-JP" altLang="en-US"/>
              <a:t>光学的厚さ</a:t>
            </a:r>
            <a:r>
              <a:rPr lang="en-US" altLang="ja-JP" dirty="0" err="1"/>
              <a:t>τ</a:t>
            </a:r>
            <a:r>
              <a:rPr lang="ja-JP" altLang="en-US"/>
              <a:t>を検証することです。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a:t>
            </a:r>
            <a:r>
              <a:rPr lang="ja-JP" altLang="en-US" sz="1800">
                <a:effectLst/>
                <a:latin typeface="HaranoAjiMincho-Regular-Identity-H"/>
              </a:rPr>
              <a:t>応答性の早い超伝導検出器を使っていることも特徴です。</a:t>
            </a:r>
            <a:endParaRPr lang="en-US" altLang="ja-JP" sz="1800" dirty="0">
              <a:effectLst/>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観測する周波数帯は</a:t>
            </a:r>
            <a:r>
              <a:rPr lang="en-US" altLang="ja-JP" dirty="0"/>
              <a:t>145GHz</a:t>
            </a:r>
            <a:r>
              <a:rPr lang="ja-JP" altLang="en-US"/>
              <a:t>と</a:t>
            </a:r>
            <a:r>
              <a:rPr lang="en-US" altLang="ja-JP" dirty="0"/>
              <a:t>220GHz</a:t>
            </a:r>
            <a:r>
              <a:rPr lang="ja-JP" altLang="en-US"/>
              <a:t>となっています。</a:t>
            </a:r>
            <a:endParaRPr lang="en-US" altLang="ja-JP" dirty="0"/>
          </a:p>
        </p:txBody>
      </p:sp>
      <p:sp>
        <p:nvSpPr>
          <p:cNvPr id="4" name="スライド番号プレースホルダー 3"/>
          <p:cNvSpPr>
            <a:spLocks noGrp="1"/>
          </p:cNvSpPr>
          <p:nvPr>
            <p:ph type="sldNum" sz="quarter" idx="5"/>
          </p:nvPr>
        </p:nvSpPr>
        <p:spPr/>
        <p:txBody>
          <a:bodyPr/>
          <a:lstStyle/>
          <a:p>
            <a:fld id="{C089CDCA-4781-2849-BC3F-ED561484CCF2}" type="slidenum">
              <a:rPr kumimoji="1" lang="ja-JP" altLang="en-US" smtClean="0"/>
              <a:t>6</a:t>
            </a:fld>
            <a:endParaRPr kumimoji="1" lang="ja-JP" altLang="en-US"/>
          </a:p>
        </p:txBody>
      </p:sp>
    </p:spTree>
    <p:extLst>
      <p:ext uri="{BB962C8B-B14F-4D97-AF65-F5344CB8AC3E}">
        <p14:creationId xmlns:p14="http://schemas.microsoft.com/office/powerpoint/2010/main" val="1985824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0F441-FC2E-9852-2466-13BF97AF5C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002261-C0F4-E26A-0635-C891CC355A7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44C674C-4EC2-FD6D-39EE-556D5DF874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GroundBIRD</a:t>
            </a:r>
            <a:r>
              <a:rPr kumimoji="1" lang="ja-JP" altLang="en-US"/>
              <a:t>の目的は、</a:t>
            </a:r>
            <a:r>
              <a:rPr kumimoji="1" lang="en-US" altLang="ja-JP" dirty="0"/>
              <a:t>WMAP</a:t>
            </a:r>
            <a:r>
              <a:rPr kumimoji="1" lang="ja-JP" altLang="en-US"/>
              <a:t>と</a:t>
            </a:r>
            <a:r>
              <a:rPr kumimoji="1" lang="en-US" altLang="ja-JP" dirty="0"/>
              <a:t>Plank</a:t>
            </a:r>
            <a:r>
              <a:rPr kumimoji="1" lang="ja-JP" altLang="en-US"/>
              <a:t>衛星によって測定されている宇宙再電離期の</a:t>
            </a:r>
            <a:r>
              <a:rPr lang="ja-JP" altLang="en-US"/>
              <a:t>光学的厚さ</a:t>
            </a:r>
            <a:r>
              <a:rPr lang="en-US" altLang="ja-JP" dirty="0" err="1"/>
              <a:t>τ</a:t>
            </a:r>
            <a:r>
              <a:rPr lang="ja-JP" altLang="en-US"/>
              <a:t>を検証することです。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a:t>
            </a:r>
            <a:r>
              <a:rPr lang="ja-JP" altLang="en-US" sz="1800">
                <a:effectLst/>
                <a:latin typeface="HaranoAjiMincho-Regular-Identity-H"/>
              </a:rPr>
              <a:t>応答性の早い超伝導検出器を使っていることも特徴です。</a:t>
            </a:r>
            <a:endParaRPr lang="en-US" altLang="ja-JP" sz="1800" dirty="0">
              <a:effectLst/>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観測する周波数帯は</a:t>
            </a:r>
            <a:r>
              <a:rPr lang="en-US" altLang="ja-JP" dirty="0"/>
              <a:t>145GHz</a:t>
            </a:r>
            <a:r>
              <a:rPr lang="ja-JP" altLang="en-US"/>
              <a:t>と</a:t>
            </a:r>
            <a:r>
              <a:rPr lang="en-US" altLang="ja-JP" dirty="0"/>
              <a:t>220GHz</a:t>
            </a:r>
            <a:r>
              <a:rPr lang="ja-JP" altLang="en-US"/>
              <a:t>となっています。</a:t>
            </a:r>
            <a:endParaRPr lang="en-US" altLang="ja-JP" dirty="0"/>
          </a:p>
        </p:txBody>
      </p:sp>
      <p:sp>
        <p:nvSpPr>
          <p:cNvPr id="4" name="スライド番号プレースホルダー 3">
            <a:extLst>
              <a:ext uri="{FF2B5EF4-FFF2-40B4-BE49-F238E27FC236}">
                <a16:creationId xmlns:a16="http://schemas.microsoft.com/office/drawing/2014/main" id="{3128A1A7-0C51-4EC0-CD80-2F04AE8596B2}"/>
              </a:ext>
            </a:extLst>
          </p:cNvPr>
          <p:cNvSpPr>
            <a:spLocks noGrp="1"/>
          </p:cNvSpPr>
          <p:nvPr>
            <p:ph type="sldNum" sz="quarter" idx="5"/>
          </p:nvPr>
        </p:nvSpPr>
        <p:spPr/>
        <p:txBody>
          <a:bodyPr/>
          <a:lstStyle/>
          <a:p>
            <a:fld id="{C089CDCA-4781-2849-BC3F-ED561484CCF2}" type="slidenum">
              <a:rPr kumimoji="1" lang="ja-JP" altLang="en-US" smtClean="0"/>
              <a:t>7</a:t>
            </a:fld>
            <a:endParaRPr kumimoji="1" lang="ja-JP" altLang="en-US"/>
          </a:p>
        </p:txBody>
      </p:sp>
    </p:spTree>
    <p:extLst>
      <p:ext uri="{BB962C8B-B14F-4D97-AF65-F5344CB8AC3E}">
        <p14:creationId xmlns:p14="http://schemas.microsoft.com/office/powerpoint/2010/main" val="171463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0A85-0BC4-4C2B-58B9-C2FA61A0E0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4E041E-B39C-ACFB-3C6F-64D86A31001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5F09C5-7A74-DD9C-77D7-9892113E2702}"/>
              </a:ext>
            </a:extLst>
          </p:cNvPr>
          <p:cNvSpPr>
            <a:spLocks noGrp="1"/>
          </p:cNvSpPr>
          <p:nvPr>
            <p:ph type="body" idx="1"/>
          </p:nvPr>
        </p:nvSpPr>
        <p:spPr/>
        <p:txBody>
          <a:bodyPr/>
          <a:lstStyle/>
          <a:p>
            <a:r>
              <a:rPr kumimoji="1" lang="ja-JP" altLang="en-US"/>
              <a:t>次に光学系を説明します。</a:t>
            </a:r>
          </a:p>
        </p:txBody>
      </p:sp>
      <p:sp>
        <p:nvSpPr>
          <p:cNvPr id="4" name="スライド番号プレースホルダー 3">
            <a:extLst>
              <a:ext uri="{FF2B5EF4-FFF2-40B4-BE49-F238E27FC236}">
                <a16:creationId xmlns:a16="http://schemas.microsoft.com/office/drawing/2014/main" id="{FC21B0B6-520F-FB38-D5A7-718C396E94DA}"/>
              </a:ext>
            </a:extLst>
          </p:cNvPr>
          <p:cNvSpPr>
            <a:spLocks noGrp="1"/>
          </p:cNvSpPr>
          <p:nvPr>
            <p:ph type="sldNum" sz="quarter" idx="5"/>
          </p:nvPr>
        </p:nvSpPr>
        <p:spPr/>
        <p:txBody>
          <a:bodyPr/>
          <a:lstStyle/>
          <a:p>
            <a:fld id="{066095EA-20F9-5646-A563-0D3CEACEA660}" type="slidenum">
              <a:rPr kumimoji="1" lang="ja-JP" altLang="en-US" smtClean="0"/>
              <a:t>8</a:t>
            </a:fld>
            <a:endParaRPr kumimoji="1" lang="ja-JP" altLang="en-US"/>
          </a:p>
        </p:txBody>
      </p:sp>
    </p:spTree>
    <p:extLst>
      <p:ext uri="{BB962C8B-B14F-4D97-AF65-F5344CB8AC3E}">
        <p14:creationId xmlns:p14="http://schemas.microsoft.com/office/powerpoint/2010/main" val="201009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左の図は望遠鏡のモデルです。超電導検出器は中央左側の黄色く囲った部分に収められており、</a:t>
            </a:r>
            <a:endParaRPr kumimoji="1" lang="en-US" altLang="ja-JP" dirty="0"/>
          </a:p>
          <a:p>
            <a:r>
              <a:rPr kumimoji="1" lang="ja-JP" altLang="en-US"/>
              <a:t>検出器を極めて低温に冷却するために、熱を遮断するための</a:t>
            </a:r>
            <a:r>
              <a:rPr kumimoji="1" lang="en-US" altLang="ja-JP" dirty="0"/>
              <a:t>3</a:t>
            </a:r>
            <a:r>
              <a:rPr kumimoji="1" lang="ja-JP" altLang="en-US"/>
              <a:t>層のシールドで覆われています。</a:t>
            </a:r>
            <a:endParaRPr kumimoji="1" lang="en-US" altLang="ja-JP" dirty="0"/>
          </a:p>
          <a:p>
            <a:r>
              <a:rPr kumimoji="1" lang="ja-JP" altLang="en-US"/>
              <a:t>右の図は、左の図から光学系を抜き出して拡大したものです。観測する電磁波は、バッフルの開口部から入射して</a:t>
            </a:r>
            <a:r>
              <a:rPr kumimoji="1" lang="en-US" altLang="ja-JP" dirty="0"/>
              <a:t>2</a:t>
            </a:r>
            <a:r>
              <a:rPr kumimoji="1" lang="ja-JP" altLang="en-US"/>
              <a:t>枚の鏡に反射して検出器に到達します。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a:t>
            </a:r>
            <a:r>
              <a:rPr lang="en-US" altLang="ja-JP" dirty="0"/>
              <a:t>GroundBIRD</a:t>
            </a:r>
            <a:r>
              <a:rPr lang="ja-JP" altLang="en-US"/>
              <a:t>は</a:t>
            </a:r>
            <a:r>
              <a:rPr lang="en-US" altLang="ja-JP" dirty="0"/>
              <a:t>CMB</a:t>
            </a:r>
            <a:r>
              <a:rPr lang="ja-JP" altLang="en-US"/>
              <a:t>の偏光観測が目的なので、鏡の反射で生じる擬似偏光を打ち消すために、クロスドラゴン光学系を採用しています。</a:t>
            </a:r>
            <a:endParaRPr kumimoji="1" lang="en-US" altLang="ja-JP" dirty="0"/>
          </a:p>
          <a:p>
            <a:r>
              <a:rPr kumimoji="1" lang="ja-JP" altLang="en-US"/>
              <a:t>最初に反射する下の鏡を</a:t>
            </a:r>
            <a:r>
              <a:rPr kumimoji="1" lang="en-US" altLang="ja-JP" dirty="0"/>
              <a:t>primalymirror,2</a:t>
            </a:r>
            <a:r>
              <a:rPr kumimoji="1" lang="ja-JP" altLang="en-US"/>
              <a:t>回目に反射する右側の鏡を</a:t>
            </a:r>
            <a:r>
              <a:rPr kumimoji="1" lang="en-US" altLang="ja-JP" dirty="0" err="1"/>
              <a:t>secondalymirror</a:t>
            </a:r>
            <a:r>
              <a:rPr kumimoji="1" lang="ja-JP" altLang="en-US"/>
              <a:t>と呼びます。</a:t>
            </a:r>
            <a:endParaRPr kumimoji="1" lang="en-US" altLang="ja-JP" dirty="0"/>
          </a:p>
          <a:p>
            <a:r>
              <a:rPr kumimoji="1" lang="ja-JP" altLang="en-US"/>
              <a:t>また、入射光を制限するための筒をバッフルと呼びます。</a:t>
            </a:r>
            <a:endParaRPr kumimoji="1" lang="en-US" altLang="ja-JP" dirty="0"/>
          </a:p>
          <a:p>
            <a:endParaRPr kumimoji="1" lang="en-US" altLang="ja-JP" dirty="0"/>
          </a:p>
          <a:p>
            <a:endParaRPr kumimoji="1" lang="en-US" altLang="ja-JP" dirty="0"/>
          </a:p>
          <a:p>
            <a:endParaRPr kumimoji="1" lang="en-US" altLang="ja-JP" dirty="0"/>
          </a:p>
          <a:p>
            <a:r>
              <a:rPr kumimoji="1" lang="ja-JP" altLang="en-US"/>
              <a:t>入射面に対して垂直か水平かで</a:t>
            </a:r>
            <a:endParaRPr kumimoji="1" lang="en-US" altLang="ja-JP" dirty="0"/>
          </a:p>
          <a:p>
            <a:r>
              <a:rPr kumimoji="1" lang="ja-JP" altLang="en-US"/>
              <a:t>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でないので一部吸収されて反射率がちガウ</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ja-JP" altLang="en-US"/>
              <a:t>クロスドラゴン</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66095EA-20F9-5646-A563-0D3CEACEA660}" type="slidenum">
              <a:rPr kumimoji="1" lang="ja-JP" altLang="en-US" smtClean="0"/>
              <a:t>9</a:t>
            </a:fld>
            <a:endParaRPr kumimoji="1" lang="ja-JP" altLang="en-US"/>
          </a:p>
        </p:txBody>
      </p:sp>
    </p:spTree>
    <p:extLst>
      <p:ext uri="{BB962C8B-B14F-4D97-AF65-F5344CB8AC3E}">
        <p14:creationId xmlns:p14="http://schemas.microsoft.com/office/powerpoint/2010/main" val="313909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A9864-3B51-E2A4-9284-8F5F84B016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E18A7DE-B676-4953-BBB1-78F7649D25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76CCE4-5ECB-5777-23D3-7C93B039A504}"/>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0CEBAEA9-370E-A709-81CB-713D58EEED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DAA943-9D50-25FF-40ED-E907C21D990E}"/>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322197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7A601C-F1AE-8D60-6AAA-276F024742E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8B84B2-8DCC-0B6B-FA12-82F58D3DF24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617DD04-BCA3-EEBA-5710-402FC5D34FBD}"/>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A5572F5E-16E6-9352-E455-039A815B5B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9F914D-F7DA-FE0F-4C7A-97173C866B61}"/>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4173055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558A3CF-D32B-AEFA-735A-8C5B9FE0C33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9ECFB5-E35D-31B1-A84C-924686F910F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1568BD5-E29E-142E-8A34-960FA766F025}"/>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B56BB827-85B6-3691-A310-ADFE10BBA0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9ECA63-86E4-6D0E-F02B-1FA61BD6027A}"/>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3524972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C2A4DECD-0846-2BBB-867D-88ACB5CA7ACD}"/>
              </a:ext>
            </a:extLst>
          </p:cNvPr>
          <p:cNvSpPr>
            <a:spLocks noGrp="1"/>
          </p:cNvSpPr>
          <p:nvPr>
            <p:ph type="dt" sz="half" idx="10"/>
          </p:nvPr>
        </p:nvSpPr>
        <p:spPr>
          <a:xfrm>
            <a:off x="178633" y="6356870"/>
            <a:ext cx="2743200" cy="365125"/>
          </a:xfrm>
        </p:spPr>
        <p:txBody>
          <a:bodyPr/>
          <a:lstStyle/>
          <a:p>
            <a:fld id="{8A6F008A-2E5D-1F4C-BA89-45CF85B911A0}" type="datetime1">
              <a:rPr kumimoji="1" lang="ja-JP" altLang="en-US" smtClean="0"/>
              <a:t>2024/2/19</a:t>
            </a:fld>
            <a:endParaRPr kumimoji="1" lang="ja-JP" altLang="en-US"/>
          </a:p>
        </p:txBody>
      </p:sp>
      <p:sp>
        <p:nvSpPr>
          <p:cNvPr id="6" name="スライド番号プレースホルダー 5">
            <a:extLst>
              <a:ext uri="{FF2B5EF4-FFF2-40B4-BE49-F238E27FC236}">
                <a16:creationId xmlns:a16="http://schemas.microsoft.com/office/drawing/2014/main" id="{7D964A7D-8105-84E2-D4D8-1A9D43E6AFB3}"/>
              </a:ext>
            </a:extLst>
          </p:cNvPr>
          <p:cNvSpPr>
            <a:spLocks noGrp="1"/>
          </p:cNvSpPr>
          <p:nvPr>
            <p:ph type="sldNum" sz="quarter" idx="12"/>
          </p:nvPr>
        </p:nvSpPr>
        <p:spPr>
          <a:xfrm>
            <a:off x="9270167" y="6356350"/>
            <a:ext cx="2743200" cy="365125"/>
          </a:xfrm>
        </p:spPr>
        <p:txBody>
          <a:bodyPr/>
          <a:lstStyle>
            <a:lvl1pPr>
              <a:defRPr>
                <a:solidFill>
                  <a:schemeClr val="tx1"/>
                </a:solidFill>
              </a:defRPr>
            </a:lvl1pPr>
          </a:lstStyle>
          <a:p>
            <a:fld id="{3AB18A00-159B-FF42-B555-EA68349E8C07}" type="slidenum">
              <a:rPr lang="ja-JP" altLang="en-US" smtClean="0"/>
              <a:pPr/>
              <a:t>‹#›</a:t>
            </a:fld>
            <a:endParaRPr lang="ja-JP" altLang="en-US"/>
          </a:p>
        </p:txBody>
      </p:sp>
      <p:sp>
        <p:nvSpPr>
          <p:cNvPr id="7" name="正方形/長方形 6">
            <a:extLst>
              <a:ext uri="{FF2B5EF4-FFF2-40B4-BE49-F238E27FC236}">
                <a16:creationId xmlns:a16="http://schemas.microsoft.com/office/drawing/2014/main" id="{D8749AB2-5EB6-D144-CC9D-D0F3F5B46723}"/>
              </a:ext>
            </a:extLst>
          </p:cNvPr>
          <p:cNvSpPr/>
          <p:nvPr userDrawn="1"/>
        </p:nvSpPr>
        <p:spPr>
          <a:xfrm>
            <a:off x="-267325" y="1079292"/>
            <a:ext cx="12726649" cy="123164"/>
          </a:xfrm>
          <a:prstGeom prst="rect">
            <a:avLst/>
          </a:prstGeom>
          <a:gradFill>
            <a:gsLst>
              <a:gs pos="0">
                <a:schemeClr val="bg1">
                  <a:lumMod val="95000"/>
                </a:schemeClr>
              </a:gs>
              <a:gs pos="100000">
                <a:schemeClr val="accent3">
                  <a:lumMod val="100000"/>
                </a:schemeClr>
              </a:gs>
            </a:gsLst>
            <a:path path="circle">
              <a:fillToRect l="50000" t="-80000" r="50000" b="18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9">
            <a:extLst>
              <a:ext uri="{FF2B5EF4-FFF2-40B4-BE49-F238E27FC236}">
                <a16:creationId xmlns:a16="http://schemas.microsoft.com/office/drawing/2014/main" id="{11F861C3-B3E3-BA93-1C9A-67A6FF43543B}"/>
              </a:ext>
            </a:extLst>
          </p:cNvPr>
          <p:cNvSpPr>
            <a:spLocks noGrp="1"/>
          </p:cNvSpPr>
          <p:nvPr>
            <p:ph type="title"/>
          </p:nvPr>
        </p:nvSpPr>
        <p:spPr>
          <a:xfrm>
            <a:off x="178633" y="136005"/>
            <a:ext cx="10515600" cy="889713"/>
          </a:xfrm>
        </p:spPr>
        <p:txBody>
          <a:bodyPr/>
          <a:lstStyle>
            <a:lvl1pPr>
              <a:defRPr>
                <a:latin typeface="Klee Medium" panose="02020600000000000000" pitchFamily="18" charset="-128"/>
                <a:ea typeface="Klee Medium" panose="02020600000000000000" pitchFamily="18" charset="-128"/>
              </a:defRPr>
            </a:lvl1pPr>
          </a:lstStyle>
          <a:p>
            <a:r>
              <a:rPr kumimoji="1" lang="ja-JP" altLang="en-US"/>
              <a:t>マスター タイトルの書式設定</a:t>
            </a:r>
          </a:p>
        </p:txBody>
      </p:sp>
    </p:spTree>
    <p:extLst>
      <p:ext uri="{BB962C8B-B14F-4D97-AF65-F5344CB8AC3E}">
        <p14:creationId xmlns:p14="http://schemas.microsoft.com/office/powerpoint/2010/main" val="9921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F3DF9-CFEA-58E5-268C-28E518627E7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3CD319-BF4C-8D44-5AD7-3ABC11EC92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BB0BB4-4298-DEA2-2E41-55F96D4D8572}"/>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4CA1E9B4-D207-0162-7EB9-A398AB5A57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38D156-4494-8FC4-C028-598CF07D37C6}"/>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252427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0E169E-E133-5B60-0E2A-8CB0869BC63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942420F-1F64-10E6-F0EC-95B93D1AE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4EC6FC3-DF05-6A82-8BD6-23419EB917B2}"/>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286B4117-59ED-5156-F881-98A2FC1185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46832D-E581-A68D-3683-D73EA42D8913}"/>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2140425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71999-2CAE-5B3F-85DB-0B37A451D3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037413-5E8A-3CFD-CDBD-724AF2DF7C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4908189-33ED-DECF-000C-CC42F49B7A5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A98FD45-888B-D153-89F2-C43DB2742360}"/>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6" name="フッター プレースホルダー 5">
            <a:extLst>
              <a:ext uri="{FF2B5EF4-FFF2-40B4-BE49-F238E27FC236}">
                <a16:creationId xmlns:a16="http://schemas.microsoft.com/office/drawing/2014/main" id="{BC69CA60-030C-D525-F711-A979DFA983B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E79E02-C096-C5F9-948C-2A0F332C2784}"/>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34786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F68553-04E8-79EA-BCE4-C9B892DC7F7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9C3BDC-1513-616A-C507-B5CB45F67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148F42B-F7C7-9277-E41F-A95EBBBEE5C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3F1731D-A044-19FC-0D66-A6785B08D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947831A-881F-0EF2-64E7-7C7F849BE2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04D36E9-B898-13CB-2330-A39B1369DB4F}"/>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8" name="フッター プレースホルダー 7">
            <a:extLst>
              <a:ext uri="{FF2B5EF4-FFF2-40B4-BE49-F238E27FC236}">
                <a16:creationId xmlns:a16="http://schemas.microsoft.com/office/drawing/2014/main" id="{1095C7DD-9B55-D9A1-62F4-79735EEFAD7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DBE94A2-1723-FC83-265F-96E3900D813C}"/>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169364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D727E-6CEB-ED21-1C0A-0156D94F778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99E3638-E6FB-3444-59E0-947A601BFABD}"/>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4" name="フッター プレースホルダー 3">
            <a:extLst>
              <a:ext uri="{FF2B5EF4-FFF2-40B4-BE49-F238E27FC236}">
                <a16:creationId xmlns:a16="http://schemas.microsoft.com/office/drawing/2014/main" id="{D9C828DE-29D3-EA3A-B0C6-C0A27F379F4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A46E46E-DD82-E883-363E-AE2325D43D11}"/>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91250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A3A4122-D3F8-F786-8326-3A9DB3C948E9}"/>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3" name="フッター プレースホルダー 2">
            <a:extLst>
              <a:ext uri="{FF2B5EF4-FFF2-40B4-BE49-F238E27FC236}">
                <a16:creationId xmlns:a16="http://schemas.microsoft.com/office/drawing/2014/main" id="{A9E9C5BF-435C-B465-6B87-962E4776F0C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9C8C166-3E69-AB42-E581-5D6442C9B1D9}"/>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2475953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0D926-57F2-3E00-48B4-43F0A9EE64F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C6B91-4247-9B5B-1709-D95478668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F3CE0A4-EB46-CDE3-720A-D0E4A269F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B056844-346C-85EB-3DB7-0F7CDC135646}"/>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6" name="フッター プレースホルダー 5">
            <a:extLst>
              <a:ext uri="{FF2B5EF4-FFF2-40B4-BE49-F238E27FC236}">
                <a16:creationId xmlns:a16="http://schemas.microsoft.com/office/drawing/2014/main" id="{7809AE0E-0513-395A-CF49-9A725471FA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ED2E6C-288E-D075-2870-757AE8CCE605}"/>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1156677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8BBE2-86E3-45CB-63EF-2ADA21A2CB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C6DFE03-C41A-7CDE-140A-5FC996A7C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F3D9D2D-6A3C-49B1-2628-7305E8A99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7E2BC-3C80-C29E-41CA-2EC057A1B572}"/>
              </a:ext>
            </a:extLst>
          </p:cNvPr>
          <p:cNvSpPr>
            <a:spLocks noGrp="1"/>
          </p:cNvSpPr>
          <p:nvPr>
            <p:ph type="dt" sz="half" idx="10"/>
          </p:nvPr>
        </p:nvSpPr>
        <p:spPr/>
        <p:txBody>
          <a:bodyPr/>
          <a:lstStyle/>
          <a:p>
            <a:fld id="{2D9F5902-A45E-9E4D-8048-8E14817C01B8}" type="datetimeFigureOut">
              <a:rPr kumimoji="1" lang="ja-JP" altLang="en-US" smtClean="0"/>
              <a:t>2024/2/19</a:t>
            </a:fld>
            <a:endParaRPr kumimoji="1" lang="ja-JP" altLang="en-US"/>
          </a:p>
        </p:txBody>
      </p:sp>
      <p:sp>
        <p:nvSpPr>
          <p:cNvPr id="6" name="フッター プレースホルダー 5">
            <a:extLst>
              <a:ext uri="{FF2B5EF4-FFF2-40B4-BE49-F238E27FC236}">
                <a16:creationId xmlns:a16="http://schemas.microsoft.com/office/drawing/2014/main" id="{E34E2A31-C43C-0152-64B2-5B35185E6A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7D5AE64-AB77-488A-BEB0-0370168DC8E4}"/>
              </a:ext>
            </a:extLst>
          </p:cNvPr>
          <p:cNvSpPr>
            <a:spLocks noGrp="1"/>
          </p:cNvSpPr>
          <p:nvPr>
            <p:ph type="sldNum" sz="quarter" idx="12"/>
          </p:nvPr>
        </p:nvSpPr>
        <p:spPr/>
        <p:txBody>
          <a:body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285589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5D08AB-3DDD-D873-25FA-924B2954A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D94BD8-B6B3-D913-1D67-4C5FF1D4B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939B09-D5F6-EF21-64E6-54245F985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F5902-A45E-9E4D-8048-8E14817C01B8}" type="datetimeFigureOut">
              <a:rPr kumimoji="1" lang="ja-JP" altLang="en-US" smtClean="0"/>
              <a:t>2024/2/19</a:t>
            </a:fld>
            <a:endParaRPr kumimoji="1" lang="ja-JP" altLang="en-US"/>
          </a:p>
        </p:txBody>
      </p:sp>
      <p:sp>
        <p:nvSpPr>
          <p:cNvPr id="5" name="フッター プレースホルダー 4">
            <a:extLst>
              <a:ext uri="{FF2B5EF4-FFF2-40B4-BE49-F238E27FC236}">
                <a16:creationId xmlns:a16="http://schemas.microsoft.com/office/drawing/2014/main" id="{E68B8919-F474-AF6E-7598-821B5B150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1089164-3146-C1A4-AB82-92FC20E421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6DA74-1927-6A47-BF42-2EFF5600375E}" type="slidenum">
              <a:rPr kumimoji="1" lang="ja-JP" altLang="en-US" smtClean="0"/>
              <a:t>‹#›</a:t>
            </a:fld>
            <a:endParaRPr kumimoji="1" lang="ja-JP" altLang="en-US"/>
          </a:p>
        </p:txBody>
      </p:sp>
    </p:spTree>
    <p:extLst>
      <p:ext uri="{BB962C8B-B14F-4D97-AF65-F5344CB8AC3E}">
        <p14:creationId xmlns:p14="http://schemas.microsoft.com/office/powerpoint/2010/main" val="22582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9CBB2-A7CE-A921-AA81-2CAB478B94A8}"/>
              </a:ext>
            </a:extLst>
          </p:cNvPr>
          <p:cNvSpPr>
            <a:spLocks noGrp="1"/>
          </p:cNvSpPr>
          <p:nvPr>
            <p:ph type="ctrTitle"/>
          </p:nvPr>
        </p:nvSpPr>
        <p:spPr/>
        <p:txBody>
          <a:bodyPr>
            <a:normAutofit fontScale="90000"/>
          </a:bodyPr>
          <a:lstStyle/>
          <a:p>
            <a:r>
              <a:rPr lang="en-US" altLang="ja-JP" dirty="0">
                <a:latin typeface="Helvetica Neue" panose="02000503000000020004" pitchFamily="2" charset="0"/>
                <a:ea typeface="Helvetica Neue" panose="02000503000000020004" pitchFamily="2" charset="0"/>
                <a:cs typeface="Helvetica Neue" panose="02000503000000020004" pitchFamily="2" charset="0"/>
              </a:rPr>
              <a:t>Ray tracing simulation of GroundBIRD optical systems</a:t>
            </a:r>
            <a:endParaRPr kumimoji="1" lang="ja-JP" altLang="en-US">
              <a:latin typeface="Helvetica Neue" panose="02000503000000020004" pitchFamily="2" charset="0"/>
              <a:cs typeface="Helvetica Neue" panose="02000503000000020004" pitchFamily="2" charset="0"/>
            </a:endParaRPr>
          </a:p>
        </p:txBody>
      </p:sp>
      <p:sp>
        <p:nvSpPr>
          <p:cNvPr id="3" name="字幕 2">
            <a:extLst>
              <a:ext uri="{FF2B5EF4-FFF2-40B4-BE49-F238E27FC236}">
                <a16:creationId xmlns:a16="http://schemas.microsoft.com/office/drawing/2014/main" id="{D720A583-4F80-2409-B59E-3EB499FACBAC}"/>
              </a:ext>
            </a:extLst>
          </p:cNvPr>
          <p:cNvSpPr>
            <a:spLocks noGrp="1"/>
          </p:cNvSpPr>
          <p:nvPr>
            <p:ph type="subTitle" idx="1"/>
          </p:nvPr>
        </p:nvSpPr>
        <p:spPr/>
        <p:txBody>
          <a:bodyPr>
            <a:normAutofit fontScale="92500" lnSpcReduction="10000"/>
          </a:bodyPr>
          <a:lstStyle/>
          <a:p>
            <a:endParaRPr kumimoji="1" lang="en-US" altLang="ja-JP" dirty="0">
              <a:latin typeface="Helvetica Neue" panose="02000503000000020004" pitchFamily="2" charset="0"/>
              <a:ea typeface="Helvetica Neue" panose="02000503000000020004" pitchFamily="2" charset="0"/>
              <a:cs typeface="Helvetica Neue" panose="02000503000000020004" pitchFamily="2" charset="0"/>
            </a:endParaRPr>
          </a:p>
          <a:p>
            <a:endParaRPr kumimoji="1" lang="en-US" altLang="ja-JP"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ja-JP" dirty="0">
                <a:latin typeface="Klee Medium" panose="02020600000000000000" pitchFamily="18" charset="-128"/>
                <a:ea typeface="Klee Medium" panose="02020600000000000000" pitchFamily="18" charset="-128"/>
                <a:cs typeface="Times New Roman" panose="02020603050405020304" pitchFamily="18" charset="0"/>
              </a:rPr>
              <a:t>2024/2/9</a:t>
            </a:r>
          </a:p>
          <a:p>
            <a:r>
              <a:rPr kumimoji="1" lang="ja-JP" altLang="en-US">
                <a:latin typeface="Klee Medium" panose="02020600000000000000" pitchFamily="18" charset="-128"/>
                <a:ea typeface="Klee Medium" panose="02020600000000000000" pitchFamily="18" charset="-128"/>
                <a:cs typeface="Times New Roman" panose="02020603050405020304" pitchFamily="18" charset="0"/>
              </a:rPr>
              <a:t>遠山翔太</a:t>
            </a:r>
          </a:p>
        </p:txBody>
      </p:sp>
    </p:spTree>
    <p:extLst>
      <p:ext uri="{BB962C8B-B14F-4D97-AF65-F5344CB8AC3E}">
        <p14:creationId xmlns:p14="http://schemas.microsoft.com/office/powerpoint/2010/main" val="3316173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2D268-40A8-850C-BF6B-6AC694DD98E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1522D91-0113-B54B-67DF-EF83BB465F25}"/>
              </a:ext>
            </a:extLst>
          </p:cNvPr>
          <p:cNvSpPr>
            <a:spLocks noGrp="1"/>
          </p:cNvSpPr>
          <p:nvPr>
            <p:ph type="sldNum" sz="quarter" idx="12"/>
          </p:nvPr>
        </p:nvSpPr>
        <p:spPr/>
        <p:txBody>
          <a:bodyPr/>
          <a:lstStyle/>
          <a:p>
            <a:fld id="{3AB18A00-159B-FF42-B555-EA68349E8C07}" type="slidenum">
              <a:rPr lang="ja-JP" altLang="en-US" smtClean="0"/>
              <a:pPr/>
              <a:t>10</a:t>
            </a:fld>
            <a:endParaRPr lang="ja-JP" altLang="en-US"/>
          </a:p>
        </p:txBody>
      </p:sp>
      <p:sp>
        <p:nvSpPr>
          <p:cNvPr id="3" name="タイトル 2">
            <a:extLst>
              <a:ext uri="{FF2B5EF4-FFF2-40B4-BE49-F238E27FC236}">
                <a16:creationId xmlns:a16="http://schemas.microsoft.com/office/drawing/2014/main" id="{EA3C8EEC-1DFC-26CD-A291-77A6681699F3}"/>
              </a:ext>
            </a:extLst>
          </p:cNvPr>
          <p:cNvSpPr>
            <a:spLocks noGrp="1"/>
          </p:cNvSpPr>
          <p:nvPr>
            <p:ph type="title"/>
          </p:nvPr>
        </p:nvSpPr>
        <p:spPr/>
        <p:txBody>
          <a:bodyPr>
            <a:normAutofit/>
          </a:bodyPr>
          <a:lstStyle/>
          <a:p>
            <a:r>
              <a:rPr lang="en-US" altLang="ja-JP" dirty="0"/>
              <a:t>2. </a:t>
            </a:r>
            <a:r>
              <a:rPr kumimoji="1" lang="ja-JP" altLang="en-US" sz="4400">
                <a:latin typeface="Klee Medium" panose="02020600000000000000" pitchFamily="18" charset="-128"/>
                <a:ea typeface="Klee Medium" panose="02020600000000000000" pitchFamily="18" charset="-128"/>
              </a:rPr>
              <a:t>光学系の紹介</a:t>
            </a:r>
            <a:endParaRPr kumimoji="1" lang="ja-JP" altLang="en-US"/>
          </a:p>
        </p:txBody>
      </p:sp>
      <p:sp>
        <p:nvSpPr>
          <p:cNvPr id="6" name="テキスト ボックス 5">
            <a:extLst>
              <a:ext uri="{FF2B5EF4-FFF2-40B4-BE49-F238E27FC236}">
                <a16:creationId xmlns:a16="http://schemas.microsoft.com/office/drawing/2014/main" id="{8A85B637-CAEE-9929-277D-2B5DA886B74A}"/>
              </a:ext>
            </a:extLst>
          </p:cNvPr>
          <p:cNvSpPr txBox="1"/>
          <p:nvPr/>
        </p:nvSpPr>
        <p:spPr>
          <a:xfrm>
            <a:off x="5094928" y="5657671"/>
            <a:ext cx="6549950" cy="1200329"/>
          </a:xfrm>
          <a:prstGeom prst="rect">
            <a:avLst/>
          </a:prstGeom>
          <a:noFill/>
        </p:spPr>
        <p:txBody>
          <a:bodyPr wrap="square" rtlCol="0">
            <a:spAutoFit/>
          </a:bodyPr>
          <a:lstStyle/>
          <a:p>
            <a:pPr algn="ctr"/>
            <a:r>
              <a:rPr lang="en-US" altLang="ja-JP" sz="2400" dirty="0"/>
              <a:t>Cross-</a:t>
            </a:r>
            <a:r>
              <a:rPr lang="en-US" altLang="ja-JP" sz="2400" dirty="0" err="1"/>
              <a:t>dragone</a:t>
            </a:r>
            <a:r>
              <a:rPr lang="ja-JP" altLang="en-US" sz="2400"/>
              <a:t>光学系</a:t>
            </a:r>
            <a:r>
              <a:rPr lang="en-US" altLang="ja-JP" sz="2400" dirty="0"/>
              <a:t>: </a:t>
            </a:r>
          </a:p>
          <a:p>
            <a:pPr algn="ctr"/>
            <a:r>
              <a:rPr lang="ja-JP" altLang="en-US" sz="2400"/>
              <a:t>鏡の反射で生じる擬似偏光を</a:t>
            </a:r>
            <a:endParaRPr lang="en-US" altLang="ja-JP" sz="2400" dirty="0"/>
          </a:p>
          <a:p>
            <a:pPr algn="ctr"/>
            <a:r>
              <a:rPr lang="ja-JP" altLang="en-US" sz="2400"/>
              <a:t>打ち消すための光学系</a:t>
            </a:r>
            <a:r>
              <a:rPr lang="en-US" altLang="ja-JP" sz="2400" dirty="0"/>
              <a:t> </a:t>
            </a:r>
            <a:endParaRPr kumimoji="1" lang="ja-JP" altLang="en-US"/>
          </a:p>
        </p:txBody>
      </p:sp>
      <p:pic>
        <p:nvPicPr>
          <p:cNvPr id="4" name="図 3" descr="グラフ, じょうごグラフ&#10;&#10;自動的に生成された説明">
            <a:extLst>
              <a:ext uri="{FF2B5EF4-FFF2-40B4-BE49-F238E27FC236}">
                <a16:creationId xmlns:a16="http://schemas.microsoft.com/office/drawing/2014/main" id="{08B96D81-984D-6D77-7B98-3844DEA0028B}"/>
              </a:ext>
            </a:extLst>
          </p:cNvPr>
          <p:cNvPicPr>
            <a:picLocks noChangeAspect="1"/>
          </p:cNvPicPr>
          <p:nvPr/>
        </p:nvPicPr>
        <p:blipFill rotWithShape="1">
          <a:blip r:embed="rId3">
            <a:alphaModFix amt="84000"/>
          </a:blip>
          <a:srcRect l="8911" t="3748" r="9283"/>
          <a:stretch/>
        </p:blipFill>
        <p:spPr>
          <a:xfrm>
            <a:off x="6716507" y="1426986"/>
            <a:ext cx="3319948" cy="4004027"/>
          </a:xfrm>
          <a:prstGeom prst="rect">
            <a:avLst/>
          </a:prstGeom>
          <a:effectLst>
            <a:outerShdw sx="1000" sy="1000" algn="ctr" rotWithShape="0">
              <a:srgbClr val="000000"/>
            </a:outerShdw>
          </a:effectLst>
        </p:spPr>
      </p:pic>
      <p:sp>
        <p:nvSpPr>
          <p:cNvPr id="5" name="下矢印 4">
            <a:extLst>
              <a:ext uri="{FF2B5EF4-FFF2-40B4-BE49-F238E27FC236}">
                <a16:creationId xmlns:a16="http://schemas.microsoft.com/office/drawing/2014/main" id="{6C070B60-BD9C-1DAE-358E-0E8C97365287}"/>
              </a:ext>
            </a:extLst>
          </p:cNvPr>
          <p:cNvSpPr/>
          <p:nvPr/>
        </p:nvSpPr>
        <p:spPr>
          <a:xfrm>
            <a:off x="8243719" y="1445402"/>
            <a:ext cx="236362" cy="3365856"/>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lin ang="5400000" scaled="0"/>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pic>
        <p:nvPicPr>
          <p:cNvPr id="7" name="図 6" descr="テーブル, 座る, 時計, 鏡 が含まれている画像&#10;&#10;自動的に生成された説明">
            <a:extLst>
              <a:ext uri="{FF2B5EF4-FFF2-40B4-BE49-F238E27FC236}">
                <a16:creationId xmlns:a16="http://schemas.microsoft.com/office/drawing/2014/main" id="{D7CAC490-D2DB-361D-3372-F3FBA4586DDF}"/>
              </a:ext>
            </a:extLst>
          </p:cNvPr>
          <p:cNvPicPr>
            <a:picLocks noChangeAspect="1"/>
          </p:cNvPicPr>
          <p:nvPr/>
        </p:nvPicPr>
        <p:blipFill>
          <a:blip r:embed="rId4"/>
          <a:stretch>
            <a:fillRect/>
          </a:stretch>
        </p:blipFill>
        <p:spPr>
          <a:xfrm>
            <a:off x="777881" y="1426986"/>
            <a:ext cx="4090675" cy="5230893"/>
          </a:xfrm>
          <a:prstGeom prst="rect">
            <a:avLst/>
          </a:prstGeom>
        </p:spPr>
      </p:pic>
      <p:sp>
        <p:nvSpPr>
          <p:cNvPr id="10" name="正方形/長方形 9">
            <a:extLst>
              <a:ext uri="{FF2B5EF4-FFF2-40B4-BE49-F238E27FC236}">
                <a16:creationId xmlns:a16="http://schemas.microsoft.com/office/drawing/2014/main" id="{05C2F644-078B-DDC5-F9E3-5459DF995FC7}"/>
              </a:ext>
            </a:extLst>
          </p:cNvPr>
          <p:cNvSpPr/>
          <p:nvPr/>
        </p:nvSpPr>
        <p:spPr>
          <a:xfrm>
            <a:off x="2190190" y="4178817"/>
            <a:ext cx="434935" cy="685996"/>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Tree>
    <p:extLst>
      <p:ext uri="{BB962C8B-B14F-4D97-AF65-F5344CB8AC3E}">
        <p14:creationId xmlns:p14="http://schemas.microsoft.com/office/powerpoint/2010/main" val="390718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44656-745B-8A0E-E292-5803349D03C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941E30-F59F-E2DC-7E73-E1A819677AF5}"/>
              </a:ext>
            </a:extLst>
          </p:cNvPr>
          <p:cNvSpPr>
            <a:spLocks noGrp="1"/>
          </p:cNvSpPr>
          <p:nvPr>
            <p:ph type="sldNum" sz="quarter" idx="12"/>
          </p:nvPr>
        </p:nvSpPr>
        <p:spPr/>
        <p:txBody>
          <a:bodyPr/>
          <a:lstStyle/>
          <a:p>
            <a:fld id="{3AB18A00-159B-FF42-B555-EA68349E8C07}" type="slidenum">
              <a:rPr lang="ja-JP" altLang="en-US" smtClean="0"/>
              <a:pPr/>
              <a:t>11</a:t>
            </a:fld>
            <a:endParaRPr lang="ja-JP" altLang="en-US"/>
          </a:p>
        </p:txBody>
      </p:sp>
      <p:sp>
        <p:nvSpPr>
          <p:cNvPr id="3" name="タイトル 2">
            <a:extLst>
              <a:ext uri="{FF2B5EF4-FFF2-40B4-BE49-F238E27FC236}">
                <a16:creationId xmlns:a16="http://schemas.microsoft.com/office/drawing/2014/main" id="{B099178D-8C8B-5599-9C17-A0D8742EA909}"/>
              </a:ext>
            </a:extLst>
          </p:cNvPr>
          <p:cNvSpPr>
            <a:spLocks noGrp="1"/>
          </p:cNvSpPr>
          <p:nvPr>
            <p:ph type="title"/>
          </p:nvPr>
        </p:nvSpPr>
        <p:spPr/>
        <p:txBody>
          <a:bodyPr>
            <a:normAutofit/>
          </a:bodyPr>
          <a:lstStyle/>
          <a:p>
            <a:r>
              <a:rPr lang="en-US" altLang="ja-JP" dirty="0"/>
              <a:t>2. </a:t>
            </a:r>
            <a:r>
              <a:rPr kumimoji="1" lang="ja-JP" altLang="en-US" sz="4400">
                <a:latin typeface="Klee Medium" panose="02020600000000000000" pitchFamily="18" charset="-128"/>
                <a:ea typeface="Klee Medium" panose="02020600000000000000" pitchFamily="18" charset="-128"/>
              </a:rPr>
              <a:t>光学系の紹介</a:t>
            </a:r>
            <a:endParaRPr kumimoji="1" lang="ja-JP" altLang="en-US"/>
          </a:p>
        </p:txBody>
      </p:sp>
      <p:sp>
        <p:nvSpPr>
          <p:cNvPr id="4" name="テキスト ボックス 3">
            <a:extLst>
              <a:ext uri="{FF2B5EF4-FFF2-40B4-BE49-F238E27FC236}">
                <a16:creationId xmlns:a16="http://schemas.microsoft.com/office/drawing/2014/main" id="{1112089A-2DED-FBA1-6CEC-C03EE02C0338}"/>
              </a:ext>
            </a:extLst>
          </p:cNvPr>
          <p:cNvSpPr txBox="1"/>
          <p:nvPr/>
        </p:nvSpPr>
        <p:spPr>
          <a:xfrm>
            <a:off x="5094928" y="5657671"/>
            <a:ext cx="6549950" cy="1200329"/>
          </a:xfrm>
          <a:prstGeom prst="rect">
            <a:avLst/>
          </a:prstGeom>
          <a:noFill/>
        </p:spPr>
        <p:txBody>
          <a:bodyPr wrap="square" rtlCol="0">
            <a:spAutoFit/>
          </a:bodyPr>
          <a:lstStyle/>
          <a:p>
            <a:pPr algn="ctr"/>
            <a:r>
              <a:rPr lang="en-US" altLang="ja-JP" sz="2400" dirty="0"/>
              <a:t>Cross-</a:t>
            </a:r>
            <a:r>
              <a:rPr lang="en-US" altLang="ja-JP" sz="2400" dirty="0" err="1"/>
              <a:t>dragone</a:t>
            </a:r>
            <a:r>
              <a:rPr lang="ja-JP" altLang="en-US" sz="2400"/>
              <a:t>光学系</a:t>
            </a:r>
            <a:r>
              <a:rPr lang="en-US" altLang="ja-JP" sz="2400" dirty="0"/>
              <a:t>: </a:t>
            </a:r>
          </a:p>
          <a:p>
            <a:pPr algn="ctr"/>
            <a:r>
              <a:rPr lang="ja-JP" altLang="en-US" sz="2400"/>
              <a:t>鏡の反射で生じる擬似偏光を</a:t>
            </a:r>
            <a:endParaRPr lang="en-US" altLang="ja-JP" sz="2400" dirty="0"/>
          </a:p>
          <a:p>
            <a:pPr algn="ctr"/>
            <a:r>
              <a:rPr lang="ja-JP" altLang="en-US" sz="2400"/>
              <a:t>打ち消すための光学系</a:t>
            </a:r>
            <a:r>
              <a:rPr lang="en-US" altLang="ja-JP" sz="2400" dirty="0"/>
              <a:t> </a:t>
            </a:r>
            <a:endParaRPr kumimoji="1" lang="ja-JP" altLang="en-US"/>
          </a:p>
        </p:txBody>
      </p:sp>
      <p:pic>
        <p:nvPicPr>
          <p:cNvPr id="5" name="図 4" descr="グラフ, じょうごグラフ&#10;&#10;自動的に生成された説明">
            <a:extLst>
              <a:ext uri="{FF2B5EF4-FFF2-40B4-BE49-F238E27FC236}">
                <a16:creationId xmlns:a16="http://schemas.microsoft.com/office/drawing/2014/main" id="{6D758D8F-0BEE-C72C-10B1-3C285A821CAC}"/>
              </a:ext>
            </a:extLst>
          </p:cNvPr>
          <p:cNvPicPr>
            <a:picLocks noChangeAspect="1"/>
          </p:cNvPicPr>
          <p:nvPr/>
        </p:nvPicPr>
        <p:blipFill rotWithShape="1">
          <a:blip r:embed="rId3">
            <a:alphaModFix amt="84000"/>
          </a:blip>
          <a:srcRect l="8911" t="3748" r="9283"/>
          <a:stretch/>
        </p:blipFill>
        <p:spPr>
          <a:xfrm>
            <a:off x="6716507" y="1426986"/>
            <a:ext cx="3319948" cy="4004027"/>
          </a:xfrm>
          <a:prstGeom prst="rect">
            <a:avLst/>
          </a:prstGeom>
          <a:effectLst>
            <a:outerShdw sx="1000" sy="1000" algn="ctr" rotWithShape="0">
              <a:srgbClr val="000000"/>
            </a:outerShdw>
          </a:effectLst>
        </p:spPr>
      </p:pic>
      <p:sp>
        <p:nvSpPr>
          <p:cNvPr id="6" name="下矢印 5">
            <a:extLst>
              <a:ext uri="{FF2B5EF4-FFF2-40B4-BE49-F238E27FC236}">
                <a16:creationId xmlns:a16="http://schemas.microsoft.com/office/drawing/2014/main" id="{EA3506A2-40DE-F549-DFC2-D7FB28B2620D}"/>
              </a:ext>
            </a:extLst>
          </p:cNvPr>
          <p:cNvSpPr/>
          <p:nvPr/>
        </p:nvSpPr>
        <p:spPr>
          <a:xfrm>
            <a:off x="8243719" y="1445402"/>
            <a:ext cx="236362" cy="3365856"/>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7" name="下矢印 6">
            <a:extLst>
              <a:ext uri="{FF2B5EF4-FFF2-40B4-BE49-F238E27FC236}">
                <a16:creationId xmlns:a16="http://schemas.microsoft.com/office/drawing/2014/main" id="{888FD65D-507D-7539-3E4E-93F114676216}"/>
              </a:ext>
            </a:extLst>
          </p:cNvPr>
          <p:cNvSpPr/>
          <p:nvPr/>
        </p:nvSpPr>
        <p:spPr>
          <a:xfrm rot="13819678">
            <a:off x="8450873" y="4391187"/>
            <a:ext cx="226617" cy="565725"/>
          </a:xfrm>
          <a:prstGeom prst="downArrow">
            <a:avLst>
              <a:gd name="adj1" fmla="val 39228"/>
              <a:gd name="adj2" fmla="val 79622"/>
            </a:avLst>
          </a:prstGeom>
          <a:gradFill>
            <a:gsLst>
              <a:gs pos="0">
                <a:schemeClr val="accent4">
                  <a:satMod val="103000"/>
                  <a:tint val="94000"/>
                  <a:lumMod val="0"/>
                  <a:lumOff val="100000"/>
                </a:schemeClr>
              </a:gs>
              <a:gs pos="50000">
                <a:schemeClr val="accent4">
                  <a:satMod val="110000"/>
                  <a:lumMod val="100000"/>
                  <a:shade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pic>
        <p:nvPicPr>
          <p:cNvPr id="8" name="図 7" descr="テーブル, 座る, 時計, 鏡 が含まれている画像&#10;&#10;自動的に生成された説明">
            <a:extLst>
              <a:ext uri="{FF2B5EF4-FFF2-40B4-BE49-F238E27FC236}">
                <a16:creationId xmlns:a16="http://schemas.microsoft.com/office/drawing/2014/main" id="{36DA2EF1-A12A-359C-84DF-6EAD9B7CCC98}"/>
              </a:ext>
            </a:extLst>
          </p:cNvPr>
          <p:cNvPicPr>
            <a:picLocks noChangeAspect="1"/>
          </p:cNvPicPr>
          <p:nvPr/>
        </p:nvPicPr>
        <p:blipFill>
          <a:blip r:embed="rId4"/>
          <a:stretch>
            <a:fillRect/>
          </a:stretch>
        </p:blipFill>
        <p:spPr>
          <a:xfrm>
            <a:off x="777881" y="1426986"/>
            <a:ext cx="4090675" cy="5230893"/>
          </a:xfrm>
          <a:prstGeom prst="rect">
            <a:avLst/>
          </a:prstGeom>
        </p:spPr>
      </p:pic>
      <p:sp>
        <p:nvSpPr>
          <p:cNvPr id="11" name="正方形/長方形 10">
            <a:extLst>
              <a:ext uri="{FF2B5EF4-FFF2-40B4-BE49-F238E27FC236}">
                <a16:creationId xmlns:a16="http://schemas.microsoft.com/office/drawing/2014/main" id="{3D34DA2D-654F-AC7F-4DC3-989F2D3756C7}"/>
              </a:ext>
            </a:extLst>
          </p:cNvPr>
          <p:cNvSpPr/>
          <p:nvPr/>
        </p:nvSpPr>
        <p:spPr>
          <a:xfrm>
            <a:off x="2190190" y="4178817"/>
            <a:ext cx="434935" cy="685996"/>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Tree>
    <p:extLst>
      <p:ext uri="{BB962C8B-B14F-4D97-AF65-F5344CB8AC3E}">
        <p14:creationId xmlns:p14="http://schemas.microsoft.com/office/powerpoint/2010/main" val="323653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55E-03B6-0A14-7EF9-DBA93BE1509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F50DA2-0705-AAE1-6B79-4C5863F04468}"/>
              </a:ext>
            </a:extLst>
          </p:cNvPr>
          <p:cNvSpPr>
            <a:spLocks noGrp="1"/>
          </p:cNvSpPr>
          <p:nvPr>
            <p:ph type="sldNum" sz="quarter" idx="12"/>
          </p:nvPr>
        </p:nvSpPr>
        <p:spPr/>
        <p:txBody>
          <a:bodyPr/>
          <a:lstStyle/>
          <a:p>
            <a:fld id="{3AB18A00-159B-FF42-B555-EA68349E8C07}" type="slidenum">
              <a:rPr lang="ja-JP" altLang="en-US" smtClean="0"/>
              <a:pPr/>
              <a:t>12</a:t>
            </a:fld>
            <a:endParaRPr lang="ja-JP" altLang="en-US"/>
          </a:p>
        </p:txBody>
      </p:sp>
      <p:sp>
        <p:nvSpPr>
          <p:cNvPr id="3" name="タイトル 2">
            <a:extLst>
              <a:ext uri="{FF2B5EF4-FFF2-40B4-BE49-F238E27FC236}">
                <a16:creationId xmlns:a16="http://schemas.microsoft.com/office/drawing/2014/main" id="{82169F38-A1F1-FA50-B032-1838EA2D6EBE}"/>
              </a:ext>
            </a:extLst>
          </p:cNvPr>
          <p:cNvSpPr>
            <a:spLocks noGrp="1"/>
          </p:cNvSpPr>
          <p:nvPr>
            <p:ph type="title"/>
          </p:nvPr>
        </p:nvSpPr>
        <p:spPr/>
        <p:txBody>
          <a:bodyPr>
            <a:normAutofit/>
          </a:bodyPr>
          <a:lstStyle/>
          <a:p>
            <a:r>
              <a:rPr lang="en-US" altLang="ja-JP" dirty="0"/>
              <a:t>2. </a:t>
            </a:r>
            <a:r>
              <a:rPr kumimoji="1" lang="ja-JP" altLang="en-US" sz="4400">
                <a:latin typeface="Klee Medium" panose="02020600000000000000" pitchFamily="18" charset="-128"/>
                <a:ea typeface="Klee Medium" panose="02020600000000000000" pitchFamily="18" charset="-128"/>
              </a:rPr>
              <a:t>光学系の紹介</a:t>
            </a:r>
            <a:endParaRPr kumimoji="1" lang="ja-JP" altLang="en-US"/>
          </a:p>
        </p:txBody>
      </p:sp>
      <p:sp>
        <p:nvSpPr>
          <p:cNvPr id="4" name="テキスト ボックス 3">
            <a:extLst>
              <a:ext uri="{FF2B5EF4-FFF2-40B4-BE49-F238E27FC236}">
                <a16:creationId xmlns:a16="http://schemas.microsoft.com/office/drawing/2014/main" id="{69E666E4-F872-26E4-1C21-F44FEA2CAA61}"/>
              </a:ext>
            </a:extLst>
          </p:cNvPr>
          <p:cNvSpPr txBox="1"/>
          <p:nvPr/>
        </p:nvSpPr>
        <p:spPr>
          <a:xfrm>
            <a:off x="5094928" y="5657671"/>
            <a:ext cx="6549950" cy="1200329"/>
          </a:xfrm>
          <a:prstGeom prst="rect">
            <a:avLst/>
          </a:prstGeom>
          <a:noFill/>
        </p:spPr>
        <p:txBody>
          <a:bodyPr wrap="square" rtlCol="0">
            <a:spAutoFit/>
          </a:bodyPr>
          <a:lstStyle/>
          <a:p>
            <a:pPr algn="ctr"/>
            <a:r>
              <a:rPr lang="en-US" altLang="ja-JP" sz="2400" dirty="0"/>
              <a:t>Cross-</a:t>
            </a:r>
            <a:r>
              <a:rPr lang="en-US" altLang="ja-JP" sz="2400" dirty="0" err="1"/>
              <a:t>dragone</a:t>
            </a:r>
            <a:r>
              <a:rPr lang="ja-JP" altLang="en-US" sz="2400"/>
              <a:t>光学系</a:t>
            </a:r>
            <a:r>
              <a:rPr lang="en-US" altLang="ja-JP" sz="2400" dirty="0"/>
              <a:t>: </a:t>
            </a:r>
          </a:p>
          <a:p>
            <a:pPr algn="ctr"/>
            <a:r>
              <a:rPr lang="ja-JP" altLang="en-US" sz="2400"/>
              <a:t>鏡の反射で生じる擬似偏光を</a:t>
            </a:r>
            <a:endParaRPr lang="en-US" altLang="ja-JP" sz="2400" dirty="0"/>
          </a:p>
          <a:p>
            <a:pPr algn="ctr"/>
            <a:r>
              <a:rPr lang="ja-JP" altLang="en-US" sz="2400"/>
              <a:t>打ち消すための光学系</a:t>
            </a:r>
            <a:r>
              <a:rPr lang="en-US" altLang="ja-JP" sz="2400" dirty="0"/>
              <a:t> </a:t>
            </a:r>
            <a:endParaRPr kumimoji="1" lang="ja-JP" altLang="en-US"/>
          </a:p>
        </p:txBody>
      </p:sp>
      <p:pic>
        <p:nvPicPr>
          <p:cNvPr id="5" name="図 4" descr="グラフ, じょうごグラフ&#10;&#10;自動的に生成された説明">
            <a:extLst>
              <a:ext uri="{FF2B5EF4-FFF2-40B4-BE49-F238E27FC236}">
                <a16:creationId xmlns:a16="http://schemas.microsoft.com/office/drawing/2014/main" id="{AC4EEF30-633C-9DB8-5AE8-3B747F7BE8F4}"/>
              </a:ext>
            </a:extLst>
          </p:cNvPr>
          <p:cNvPicPr>
            <a:picLocks noChangeAspect="1"/>
          </p:cNvPicPr>
          <p:nvPr/>
        </p:nvPicPr>
        <p:blipFill rotWithShape="1">
          <a:blip r:embed="rId3">
            <a:alphaModFix amt="84000"/>
          </a:blip>
          <a:srcRect l="8911" t="3748" r="9283"/>
          <a:stretch/>
        </p:blipFill>
        <p:spPr>
          <a:xfrm>
            <a:off x="6716507" y="1426986"/>
            <a:ext cx="3319948" cy="4004027"/>
          </a:xfrm>
          <a:prstGeom prst="rect">
            <a:avLst/>
          </a:prstGeom>
          <a:effectLst>
            <a:outerShdw sx="1000" sy="1000" algn="ctr" rotWithShape="0">
              <a:srgbClr val="000000"/>
            </a:outerShdw>
          </a:effectLst>
        </p:spPr>
      </p:pic>
      <p:sp>
        <p:nvSpPr>
          <p:cNvPr id="6" name="下矢印 5">
            <a:extLst>
              <a:ext uri="{FF2B5EF4-FFF2-40B4-BE49-F238E27FC236}">
                <a16:creationId xmlns:a16="http://schemas.microsoft.com/office/drawing/2014/main" id="{70D9DC61-F74C-ED59-7E01-C29F28D0107F}"/>
              </a:ext>
            </a:extLst>
          </p:cNvPr>
          <p:cNvSpPr/>
          <p:nvPr/>
        </p:nvSpPr>
        <p:spPr>
          <a:xfrm>
            <a:off x="8243719" y="1445402"/>
            <a:ext cx="236362" cy="3365856"/>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7" name="下矢印 6">
            <a:extLst>
              <a:ext uri="{FF2B5EF4-FFF2-40B4-BE49-F238E27FC236}">
                <a16:creationId xmlns:a16="http://schemas.microsoft.com/office/drawing/2014/main" id="{F2F31893-6926-5DF2-BB06-3D1AB126F06E}"/>
              </a:ext>
            </a:extLst>
          </p:cNvPr>
          <p:cNvSpPr/>
          <p:nvPr/>
        </p:nvSpPr>
        <p:spPr>
          <a:xfrm rot="13819678">
            <a:off x="8450873" y="4391187"/>
            <a:ext cx="226617" cy="565725"/>
          </a:xfrm>
          <a:prstGeom prst="downArrow">
            <a:avLst>
              <a:gd name="adj1" fmla="val 39228"/>
              <a:gd name="adj2" fmla="val 79622"/>
            </a:avLst>
          </a:prstGeom>
          <a:gradFill>
            <a:gsLst>
              <a:gs pos="0">
                <a:schemeClr val="accent4">
                  <a:satMod val="103000"/>
                  <a:tint val="94000"/>
                  <a:lumMod val="0"/>
                  <a:lumOff val="100000"/>
                </a:schemeClr>
              </a:gs>
              <a:gs pos="50000">
                <a:schemeClr val="accent4">
                  <a:satMod val="110000"/>
                  <a:lumMod val="100000"/>
                  <a:shade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8" name="下矢印 7">
            <a:extLst>
              <a:ext uri="{FF2B5EF4-FFF2-40B4-BE49-F238E27FC236}">
                <a16:creationId xmlns:a16="http://schemas.microsoft.com/office/drawing/2014/main" id="{A5CC50D2-1A43-C2D3-D8D2-B789D3A5AED7}"/>
              </a:ext>
            </a:extLst>
          </p:cNvPr>
          <p:cNvSpPr/>
          <p:nvPr/>
        </p:nvSpPr>
        <p:spPr>
          <a:xfrm rot="5400000">
            <a:off x="8323465" y="4092975"/>
            <a:ext cx="209950" cy="712324"/>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pic>
        <p:nvPicPr>
          <p:cNvPr id="9" name="図 8" descr="テーブル, 座る, 時計, 鏡 が含まれている画像&#10;&#10;自動的に生成された説明">
            <a:extLst>
              <a:ext uri="{FF2B5EF4-FFF2-40B4-BE49-F238E27FC236}">
                <a16:creationId xmlns:a16="http://schemas.microsoft.com/office/drawing/2014/main" id="{E88DDDE4-9AF7-008E-755C-72B02EAF8CB2}"/>
              </a:ext>
            </a:extLst>
          </p:cNvPr>
          <p:cNvPicPr>
            <a:picLocks noChangeAspect="1"/>
          </p:cNvPicPr>
          <p:nvPr/>
        </p:nvPicPr>
        <p:blipFill>
          <a:blip r:embed="rId4"/>
          <a:stretch>
            <a:fillRect/>
          </a:stretch>
        </p:blipFill>
        <p:spPr>
          <a:xfrm>
            <a:off x="777881" y="1426986"/>
            <a:ext cx="4090675" cy="5230893"/>
          </a:xfrm>
          <a:prstGeom prst="rect">
            <a:avLst/>
          </a:prstGeom>
        </p:spPr>
      </p:pic>
      <p:sp>
        <p:nvSpPr>
          <p:cNvPr id="10" name="正方形/長方形 9">
            <a:extLst>
              <a:ext uri="{FF2B5EF4-FFF2-40B4-BE49-F238E27FC236}">
                <a16:creationId xmlns:a16="http://schemas.microsoft.com/office/drawing/2014/main" id="{F34E6F5F-CAB3-40D3-0270-D79E15F07DBA}"/>
              </a:ext>
            </a:extLst>
          </p:cNvPr>
          <p:cNvSpPr/>
          <p:nvPr/>
        </p:nvSpPr>
        <p:spPr>
          <a:xfrm>
            <a:off x="2190190" y="4178817"/>
            <a:ext cx="434935" cy="685996"/>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Tree>
    <p:extLst>
      <p:ext uri="{BB962C8B-B14F-4D97-AF65-F5344CB8AC3E}">
        <p14:creationId xmlns:p14="http://schemas.microsoft.com/office/powerpoint/2010/main" val="2478703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3E1E1-3257-30C0-C5A8-3C85EB0462EB}"/>
            </a:ext>
          </a:extLst>
        </p:cNvPr>
        <p:cNvGrpSpPr/>
        <p:nvPr/>
      </p:nvGrpSpPr>
      <p:grpSpPr>
        <a:xfrm>
          <a:off x="0" y="0"/>
          <a:ext cx="0" cy="0"/>
          <a:chOff x="0" y="0"/>
          <a:chExt cx="0" cy="0"/>
        </a:xfrm>
      </p:grpSpPr>
      <p:pic>
        <p:nvPicPr>
          <p:cNvPr id="6" name="図 5" descr="グラフ, じょうごグラフ&#10;&#10;自動的に生成された説明">
            <a:extLst>
              <a:ext uri="{FF2B5EF4-FFF2-40B4-BE49-F238E27FC236}">
                <a16:creationId xmlns:a16="http://schemas.microsoft.com/office/drawing/2014/main" id="{09A53954-BF89-B9B8-3676-D616D21C91F3}"/>
              </a:ext>
            </a:extLst>
          </p:cNvPr>
          <p:cNvPicPr>
            <a:picLocks noChangeAspect="1"/>
          </p:cNvPicPr>
          <p:nvPr/>
        </p:nvPicPr>
        <p:blipFill rotWithShape="1">
          <a:blip r:embed="rId3">
            <a:alphaModFix amt="84000"/>
          </a:blip>
          <a:srcRect l="8911" t="3748" r="9283"/>
          <a:stretch/>
        </p:blipFill>
        <p:spPr>
          <a:xfrm>
            <a:off x="6716507" y="1426986"/>
            <a:ext cx="3319948" cy="4004027"/>
          </a:xfrm>
          <a:prstGeom prst="rect">
            <a:avLst/>
          </a:prstGeom>
          <a:effectLst>
            <a:outerShdw sx="1000" sy="1000" algn="ctr" rotWithShape="0">
              <a:srgbClr val="000000"/>
            </a:outerShdw>
          </a:effectLst>
        </p:spPr>
      </p:pic>
      <p:sp>
        <p:nvSpPr>
          <p:cNvPr id="2" name="スライド番号プレースホルダー 1">
            <a:extLst>
              <a:ext uri="{FF2B5EF4-FFF2-40B4-BE49-F238E27FC236}">
                <a16:creationId xmlns:a16="http://schemas.microsoft.com/office/drawing/2014/main" id="{553031A1-545D-B2E2-84E0-B585EAD8B376}"/>
              </a:ext>
            </a:extLst>
          </p:cNvPr>
          <p:cNvSpPr>
            <a:spLocks noGrp="1"/>
          </p:cNvSpPr>
          <p:nvPr>
            <p:ph type="sldNum" sz="quarter" idx="12"/>
          </p:nvPr>
        </p:nvSpPr>
        <p:spPr/>
        <p:txBody>
          <a:bodyPr/>
          <a:lstStyle/>
          <a:p>
            <a:fld id="{3AB18A00-159B-FF42-B555-EA68349E8C07}" type="slidenum">
              <a:rPr lang="ja-JP" altLang="en-US" smtClean="0"/>
              <a:pPr/>
              <a:t>13</a:t>
            </a:fld>
            <a:endParaRPr lang="ja-JP" altLang="en-US"/>
          </a:p>
        </p:txBody>
      </p:sp>
      <p:sp>
        <p:nvSpPr>
          <p:cNvPr id="3" name="タイトル 2">
            <a:extLst>
              <a:ext uri="{FF2B5EF4-FFF2-40B4-BE49-F238E27FC236}">
                <a16:creationId xmlns:a16="http://schemas.microsoft.com/office/drawing/2014/main" id="{0526709A-0334-4487-D136-055D52C23362}"/>
              </a:ext>
            </a:extLst>
          </p:cNvPr>
          <p:cNvSpPr>
            <a:spLocks noGrp="1"/>
          </p:cNvSpPr>
          <p:nvPr>
            <p:ph type="title"/>
          </p:nvPr>
        </p:nvSpPr>
        <p:spPr/>
        <p:txBody>
          <a:bodyPr>
            <a:normAutofit/>
          </a:bodyPr>
          <a:lstStyle/>
          <a:p>
            <a:r>
              <a:rPr lang="en-US" altLang="ja-JP" dirty="0"/>
              <a:t>2. </a:t>
            </a:r>
            <a:r>
              <a:rPr kumimoji="1" lang="ja-JP" altLang="en-US" sz="4400">
                <a:latin typeface="Klee Medium" panose="02020600000000000000" pitchFamily="18" charset="-128"/>
                <a:ea typeface="Klee Medium" panose="02020600000000000000" pitchFamily="18" charset="-128"/>
              </a:rPr>
              <a:t>光学系の紹介</a:t>
            </a:r>
            <a:endParaRPr kumimoji="1" lang="ja-JP" altLang="en-US"/>
          </a:p>
        </p:txBody>
      </p:sp>
      <p:sp>
        <p:nvSpPr>
          <p:cNvPr id="12" name="下矢印 11">
            <a:extLst>
              <a:ext uri="{FF2B5EF4-FFF2-40B4-BE49-F238E27FC236}">
                <a16:creationId xmlns:a16="http://schemas.microsoft.com/office/drawing/2014/main" id="{18BB80B0-10D1-6074-FD6F-45E49F45E6B0}"/>
              </a:ext>
            </a:extLst>
          </p:cNvPr>
          <p:cNvSpPr/>
          <p:nvPr/>
        </p:nvSpPr>
        <p:spPr>
          <a:xfrm>
            <a:off x="8243719" y="1445402"/>
            <a:ext cx="236362" cy="3365856"/>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963A179F-529E-8EA3-CF08-D80321F1F9F4}"/>
              </a:ext>
            </a:extLst>
          </p:cNvPr>
          <p:cNvSpPr/>
          <p:nvPr/>
        </p:nvSpPr>
        <p:spPr>
          <a:xfrm rot="13819678">
            <a:off x="8450873" y="4391187"/>
            <a:ext cx="226617" cy="565725"/>
          </a:xfrm>
          <a:prstGeom prst="downArrow">
            <a:avLst>
              <a:gd name="adj1" fmla="val 39228"/>
              <a:gd name="adj2" fmla="val 79622"/>
            </a:avLst>
          </a:prstGeom>
          <a:gradFill>
            <a:gsLst>
              <a:gs pos="0">
                <a:schemeClr val="accent4">
                  <a:satMod val="103000"/>
                  <a:tint val="94000"/>
                  <a:lumMod val="0"/>
                  <a:lumOff val="100000"/>
                </a:schemeClr>
              </a:gs>
              <a:gs pos="50000">
                <a:schemeClr val="accent4">
                  <a:satMod val="110000"/>
                  <a:lumMod val="100000"/>
                  <a:shade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14" name="下矢印 13">
            <a:extLst>
              <a:ext uri="{FF2B5EF4-FFF2-40B4-BE49-F238E27FC236}">
                <a16:creationId xmlns:a16="http://schemas.microsoft.com/office/drawing/2014/main" id="{2E234731-B4B6-E871-66F6-558CB209F3BB}"/>
              </a:ext>
            </a:extLst>
          </p:cNvPr>
          <p:cNvSpPr/>
          <p:nvPr/>
        </p:nvSpPr>
        <p:spPr>
          <a:xfrm rot="5400000">
            <a:off x="8323465" y="4092975"/>
            <a:ext cx="209950" cy="712324"/>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4" name="右中かっこ 3">
            <a:extLst>
              <a:ext uri="{FF2B5EF4-FFF2-40B4-BE49-F238E27FC236}">
                <a16:creationId xmlns:a16="http://schemas.microsoft.com/office/drawing/2014/main" id="{1FBA1717-EBAF-1C05-4B83-1F4F472EEF02}"/>
              </a:ext>
            </a:extLst>
          </p:cNvPr>
          <p:cNvSpPr/>
          <p:nvPr/>
        </p:nvSpPr>
        <p:spPr>
          <a:xfrm>
            <a:off x="9270167" y="1546631"/>
            <a:ext cx="407987" cy="202043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7" name="右中かっこ 6">
            <a:extLst>
              <a:ext uri="{FF2B5EF4-FFF2-40B4-BE49-F238E27FC236}">
                <a16:creationId xmlns:a16="http://schemas.microsoft.com/office/drawing/2014/main" id="{0E94357C-57B2-39E4-123A-0B5DB3293CCB}"/>
              </a:ext>
            </a:extLst>
          </p:cNvPr>
          <p:cNvSpPr/>
          <p:nvPr/>
        </p:nvSpPr>
        <p:spPr>
          <a:xfrm rot="20609621">
            <a:off x="9006870" y="4053281"/>
            <a:ext cx="204393" cy="10016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9" name="右中かっこ 8">
            <a:extLst>
              <a:ext uri="{FF2B5EF4-FFF2-40B4-BE49-F238E27FC236}">
                <a16:creationId xmlns:a16="http://schemas.microsoft.com/office/drawing/2014/main" id="{FA2D5F62-0DE8-DBE0-608B-75BCE2D19386}"/>
              </a:ext>
            </a:extLst>
          </p:cNvPr>
          <p:cNvSpPr/>
          <p:nvPr/>
        </p:nvSpPr>
        <p:spPr>
          <a:xfrm rot="6983576">
            <a:off x="8272532" y="4624604"/>
            <a:ext cx="204393" cy="100166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9F421D5-6114-F3DF-E86A-231465AA9789}"/>
              </a:ext>
            </a:extLst>
          </p:cNvPr>
          <p:cNvSpPr/>
          <p:nvPr/>
        </p:nvSpPr>
        <p:spPr>
          <a:xfrm>
            <a:off x="9715695" y="2386859"/>
            <a:ext cx="1121168" cy="450104"/>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ABAC826-7D6E-4065-83EE-4E1D85565DA8}"/>
              </a:ext>
            </a:extLst>
          </p:cNvPr>
          <p:cNvSpPr txBox="1"/>
          <p:nvPr/>
        </p:nvSpPr>
        <p:spPr>
          <a:xfrm>
            <a:off x="9727367" y="2395457"/>
            <a:ext cx="1027845" cy="461665"/>
          </a:xfrm>
          <a:prstGeom prst="rect">
            <a:avLst/>
          </a:prstGeom>
          <a:noFill/>
        </p:spPr>
        <p:txBody>
          <a:bodyPr wrap="none" rtlCol="0">
            <a:spAutoFit/>
          </a:bodyPr>
          <a:lstStyle/>
          <a:p>
            <a:r>
              <a:rPr kumimoji="1" lang="en-US" altLang="ja-JP" sz="2400" dirty="0"/>
              <a:t>Baffle</a:t>
            </a:r>
            <a:endParaRPr kumimoji="1" lang="ja-JP" altLang="en-US" sz="2400"/>
          </a:p>
        </p:txBody>
      </p:sp>
      <p:sp>
        <p:nvSpPr>
          <p:cNvPr id="17" name="正方形/長方形 16">
            <a:extLst>
              <a:ext uri="{FF2B5EF4-FFF2-40B4-BE49-F238E27FC236}">
                <a16:creationId xmlns:a16="http://schemas.microsoft.com/office/drawing/2014/main" id="{DEBA2B78-A1BA-C888-79E3-41E7E6B194B4}"/>
              </a:ext>
            </a:extLst>
          </p:cNvPr>
          <p:cNvSpPr/>
          <p:nvPr/>
        </p:nvSpPr>
        <p:spPr>
          <a:xfrm>
            <a:off x="9270167" y="4318872"/>
            <a:ext cx="1912188" cy="36933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500A2BD-11E8-38BD-AAF5-1CC3BA3AC1CB}"/>
              </a:ext>
            </a:extLst>
          </p:cNvPr>
          <p:cNvSpPr txBox="1"/>
          <p:nvPr/>
        </p:nvSpPr>
        <p:spPr>
          <a:xfrm>
            <a:off x="9247691" y="4338925"/>
            <a:ext cx="2616422" cy="461665"/>
          </a:xfrm>
          <a:prstGeom prst="rect">
            <a:avLst/>
          </a:prstGeom>
          <a:noFill/>
        </p:spPr>
        <p:txBody>
          <a:bodyPr wrap="none" rtlCol="0">
            <a:spAutoFit/>
          </a:bodyPr>
          <a:lstStyle/>
          <a:p>
            <a:r>
              <a:rPr kumimoji="1" lang="en-US" altLang="ja-JP" sz="2400" dirty="0"/>
              <a:t>Secondary mirror</a:t>
            </a:r>
            <a:endParaRPr kumimoji="1" lang="ja-JP" altLang="en-US" sz="2400"/>
          </a:p>
        </p:txBody>
      </p:sp>
      <p:sp>
        <p:nvSpPr>
          <p:cNvPr id="20" name="正方形/長方形 19">
            <a:extLst>
              <a:ext uri="{FF2B5EF4-FFF2-40B4-BE49-F238E27FC236}">
                <a16:creationId xmlns:a16="http://schemas.microsoft.com/office/drawing/2014/main" id="{EB552C2C-78DA-4F15-9D19-9EFBAE91BD11}"/>
              </a:ext>
            </a:extLst>
          </p:cNvPr>
          <p:cNvSpPr/>
          <p:nvPr/>
        </p:nvSpPr>
        <p:spPr>
          <a:xfrm>
            <a:off x="6361934" y="5165728"/>
            <a:ext cx="1912188" cy="36933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1F85C87-5048-15BA-D699-AC36E8E16197}"/>
              </a:ext>
            </a:extLst>
          </p:cNvPr>
          <p:cNvSpPr txBox="1"/>
          <p:nvPr/>
        </p:nvSpPr>
        <p:spPr>
          <a:xfrm>
            <a:off x="6103582" y="5180360"/>
            <a:ext cx="2223686" cy="461665"/>
          </a:xfrm>
          <a:prstGeom prst="rect">
            <a:avLst/>
          </a:prstGeom>
          <a:noFill/>
        </p:spPr>
        <p:txBody>
          <a:bodyPr wrap="none" rtlCol="0">
            <a:spAutoFit/>
          </a:bodyPr>
          <a:lstStyle/>
          <a:p>
            <a:r>
              <a:rPr kumimoji="1" lang="en-US" altLang="ja-JP" sz="2400" dirty="0"/>
              <a:t>Primary mirror</a:t>
            </a:r>
            <a:endParaRPr kumimoji="1" lang="ja-JP" altLang="en-US" sz="2400"/>
          </a:p>
        </p:txBody>
      </p:sp>
      <p:sp>
        <p:nvSpPr>
          <p:cNvPr id="11" name="テキスト ボックス 10">
            <a:extLst>
              <a:ext uri="{FF2B5EF4-FFF2-40B4-BE49-F238E27FC236}">
                <a16:creationId xmlns:a16="http://schemas.microsoft.com/office/drawing/2014/main" id="{E5592962-8215-8C6E-4682-82FAD68EB006}"/>
              </a:ext>
            </a:extLst>
          </p:cNvPr>
          <p:cNvSpPr txBox="1"/>
          <p:nvPr/>
        </p:nvSpPr>
        <p:spPr>
          <a:xfrm>
            <a:off x="5094928" y="5657671"/>
            <a:ext cx="6549950" cy="1200329"/>
          </a:xfrm>
          <a:prstGeom prst="rect">
            <a:avLst/>
          </a:prstGeom>
          <a:noFill/>
        </p:spPr>
        <p:txBody>
          <a:bodyPr wrap="square" rtlCol="0">
            <a:spAutoFit/>
          </a:bodyPr>
          <a:lstStyle/>
          <a:p>
            <a:pPr algn="ctr"/>
            <a:r>
              <a:rPr lang="en-US" altLang="ja-JP" sz="2400" dirty="0"/>
              <a:t>Cross-</a:t>
            </a:r>
            <a:r>
              <a:rPr lang="en-US" altLang="ja-JP" sz="2400" dirty="0" err="1"/>
              <a:t>dragone</a:t>
            </a:r>
            <a:r>
              <a:rPr lang="ja-JP" altLang="en-US" sz="2400"/>
              <a:t>光学系</a:t>
            </a:r>
            <a:r>
              <a:rPr lang="en-US" altLang="ja-JP" sz="2400" dirty="0"/>
              <a:t>: </a:t>
            </a:r>
          </a:p>
          <a:p>
            <a:pPr algn="ctr"/>
            <a:r>
              <a:rPr lang="ja-JP" altLang="en-US" sz="2400"/>
              <a:t>鏡の反射で生じる擬似偏光を</a:t>
            </a:r>
            <a:endParaRPr lang="en-US" altLang="ja-JP" sz="2400" dirty="0"/>
          </a:p>
          <a:p>
            <a:pPr algn="ctr"/>
            <a:r>
              <a:rPr lang="ja-JP" altLang="en-US" sz="2400"/>
              <a:t>打ち消すための光学系</a:t>
            </a:r>
            <a:r>
              <a:rPr lang="en-US" altLang="ja-JP" sz="2400" dirty="0"/>
              <a:t> </a:t>
            </a:r>
            <a:endParaRPr kumimoji="1" lang="ja-JP" altLang="en-US"/>
          </a:p>
        </p:txBody>
      </p:sp>
      <p:pic>
        <p:nvPicPr>
          <p:cNvPr id="16" name="図 15" descr="テーブル, 座る, 時計, 鏡 が含まれている画像&#10;&#10;自動的に生成された説明">
            <a:extLst>
              <a:ext uri="{FF2B5EF4-FFF2-40B4-BE49-F238E27FC236}">
                <a16:creationId xmlns:a16="http://schemas.microsoft.com/office/drawing/2014/main" id="{2876A17F-D5A0-E03B-D690-DF7C68C072D4}"/>
              </a:ext>
            </a:extLst>
          </p:cNvPr>
          <p:cNvPicPr>
            <a:picLocks noChangeAspect="1"/>
          </p:cNvPicPr>
          <p:nvPr/>
        </p:nvPicPr>
        <p:blipFill>
          <a:blip r:embed="rId4"/>
          <a:stretch>
            <a:fillRect/>
          </a:stretch>
        </p:blipFill>
        <p:spPr>
          <a:xfrm>
            <a:off x="777881" y="1426986"/>
            <a:ext cx="4090675" cy="5230893"/>
          </a:xfrm>
          <a:prstGeom prst="rect">
            <a:avLst/>
          </a:prstGeom>
        </p:spPr>
      </p:pic>
      <p:sp>
        <p:nvSpPr>
          <p:cNvPr id="18" name="正方形/長方形 17">
            <a:extLst>
              <a:ext uri="{FF2B5EF4-FFF2-40B4-BE49-F238E27FC236}">
                <a16:creationId xmlns:a16="http://schemas.microsoft.com/office/drawing/2014/main" id="{CAE1110A-5A6B-C484-C8C1-DD1AC58E55E6}"/>
              </a:ext>
            </a:extLst>
          </p:cNvPr>
          <p:cNvSpPr/>
          <p:nvPr/>
        </p:nvSpPr>
        <p:spPr>
          <a:xfrm>
            <a:off x="2190190" y="4178817"/>
            <a:ext cx="434935" cy="685996"/>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Tree>
    <p:extLst>
      <p:ext uri="{BB962C8B-B14F-4D97-AF65-F5344CB8AC3E}">
        <p14:creationId xmlns:p14="http://schemas.microsoft.com/office/powerpoint/2010/main" val="2883234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F556E-5BE3-67EB-1AE9-06A030EDC33B}"/>
            </a:ext>
          </a:extLst>
        </p:cNvPr>
        <p:cNvGrpSpPr/>
        <p:nvPr/>
      </p:nvGrpSpPr>
      <p:grpSpPr>
        <a:xfrm>
          <a:off x="0" y="0"/>
          <a:ext cx="0" cy="0"/>
          <a:chOff x="0" y="0"/>
          <a:chExt cx="0" cy="0"/>
        </a:xfrm>
      </p:grpSpPr>
      <p:pic>
        <p:nvPicPr>
          <p:cNvPr id="13" name="図 12" descr="グラフ, じょうごグラフ&#10;&#10;自動的に生成された説明">
            <a:extLst>
              <a:ext uri="{FF2B5EF4-FFF2-40B4-BE49-F238E27FC236}">
                <a16:creationId xmlns:a16="http://schemas.microsoft.com/office/drawing/2014/main" id="{954571A2-05F9-652B-2F7D-8804897F6CA5}"/>
              </a:ext>
            </a:extLst>
          </p:cNvPr>
          <p:cNvPicPr>
            <a:picLocks noChangeAspect="1"/>
          </p:cNvPicPr>
          <p:nvPr/>
        </p:nvPicPr>
        <p:blipFill rotWithShape="1">
          <a:blip r:embed="rId3">
            <a:alphaModFix/>
          </a:blip>
          <a:srcRect l="19276" t="40833" r="22381"/>
          <a:stretch/>
        </p:blipFill>
        <p:spPr>
          <a:xfrm>
            <a:off x="485878" y="1845130"/>
            <a:ext cx="4174267" cy="4339273"/>
          </a:xfrm>
          <a:prstGeom prst="rect">
            <a:avLst/>
          </a:prstGeom>
          <a:effectLst>
            <a:outerShdw sx="1000" sy="1000" algn="ctr" rotWithShape="0">
              <a:srgbClr val="000000"/>
            </a:outerShdw>
          </a:effectLst>
        </p:spPr>
      </p:pic>
      <p:sp>
        <p:nvSpPr>
          <p:cNvPr id="2" name="スライド番号プレースホルダー 1">
            <a:extLst>
              <a:ext uri="{FF2B5EF4-FFF2-40B4-BE49-F238E27FC236}">
                <a16:creationId xmlns:a16="http://schemas.microsoft.com/office/drawing/2014/main" id="{099558E2-EEC3-EEAA-9C20-820A077A9295}"/>
              </a:ext>
            </a:extLst>
          </p:cNvPr>
          <p:cNvSpPr>
            <a:spLocks noGrp="1"/>
          </p:cNvSpPr>
          <p:nvPr>
            <p:ph type="sldNum" sz="quarter" idx="12"/>
          </p:nvPr>
        </p:nvSpPr>
        <p:spPr/>
        <p:txBody>
          <a:bodyPr/>
          <a:lstStyle/>
          <a:p>
            <a:fld id="{3AB18A00-159B-FF42-B555-EA68349E8C07}" type="slidenum">
              <a:rPr lang="ja-JP" altLang="en-US" smtClean="0"/>
              <a:pPr/>
              <a:t>14</a:t>
            </a:fld>
            <a:endParaRPr lang="ja-JP" altLang="en-US"/>
          </a:p>
        </p:txBody>
      </p:sp>
      <p:sp>
        <p:nvSpPr>
          <p:cNvPr id="3" name="タイトル 2">
            <a:extLst>
              <a:ext uri="{FF2B5EF4-FFF2-40B4-BE49-F238E27FC236}">
                <a16:creationId xmlns:a16="http://schemas.microsoft.com/office/drawing/2014/main" id="{68D5EC30-ECB1-8FF9-11F6-A69C70B8AFBF}"/>
              </a:ext>
            </a:extLst>
          </p:cNvPr>
          <p:cNvSpPr>
            <a:spLocks noGrp="1"/>
          </p:cNvSpPr>
          <p:nvPr>
            <p:ph type="title"/>
          </p:nvPr>
        </p:nvSpPr>
        <p:spPr>
          <a:xfrm>
            <a:off x="126167" y="94281"/>
            <a:ext cx="10515600" cy="889713"/>
          </a:xfrm>
        </p:spPr>
        <p:txBody>
          <a:bodyPr>
            <a:normAutofit/>
          </a:bodyPr>
          <a:lstStyle/>
          <a:p>
            <a:r>
              <a:rPr lang="el-GR" altLang="ja-JP" dirty="0"/>
              <a:t>2</a:t>
            </a:r>
            <a:r>
              <a:rPr lang="en-US" altLang="ja-JP" dirty="0"/>
              <a:t>. </a:t>
            </a:r>
            <a:r>
              <a:rPr lang="ja-JP" altLang="en-US"/>
              <a:t>光学系</a:t>
            </a:r>
            <a:r>
              <a:rPr kumimoji="1" lang="ja-JP" altLang="en-US" sz="4400">
                <a:latin typeface="Klee Medium" panose="02020600000000000000" pitchFamily="18" charset="-128"/>
                <a:ea typeface="Klee Medium" panose="02020600000000000000" pitchFamily="18" charset="-128"/>
              </a:rPr>
              <a:t>の紹介</a:t>
            </a:r>
            <a:r>
              <a:rPr kumimoji="1" lang="en-US" altLang="ja-JP" sz="4400" dirty="0">
                <a:latin typeface="Klee Medium" panose="02020600000000000000" pitchFamily="18" charset="-128"/>
                <a:ea typeface="Klee Medium" panose="02020600000000000000" pitchFamily="18" charset="-128"/>
              </a:rPr>
              <a:t> </a:t>
            </a:r>
            <a:r>
              <a:rPr lang="en-US" altLang="ja-JP" sz="2400" dirty="0"/>
              <a:t>-</a:t>
            </a:r>
            <a:r>
              <a:rPr lang="ja-JP" altLang="en-US" sz="2400"/>
              <a:t>焦点面検出器</a:t>
            </a:r>
            <a:r>
              <a:rPr lang="en-US" altLang="ja-JP" sz="2400" dirty="0"/>
              <a:t>-</a:t>
            </a:r>
            <a:endParaRPr kumimoji="1" lang="ja-JP" altLang="en-US" sz="2400"/>
          </a:p>
        </p:txBody>
      </p:sp>
      <p:pic>
        <p:nvPicPr>
          <p:cNvPr id="11" name="図 10" descr="キッチン, テーブル, 大きい, ベッド が含まれている画像&#10;&#10;自動的に生成された説明">
            <a:extLst>
              <a:ext uri="{FF2B5EF4-FFF2-40B4-BE49-F238E27FC236}">
                <a16:creationId xmlns:a16="http://schemas.microsoft.com/office/drawing/2014/main" id="{78BD50FE-BE87-30A2-51E4-A8AF45CF2E2F}"/>
              </a:ext>
            </a:extLst>
          </p:cNvPr>
          <p:cNvPicPr>
            <a:picLocks noChangeAspect="1"/>
          </p:cNvPicPr>
          <p:nvPr/>
        </p:nvPicPr>
        <p:blipFill>
          <a:blip r:embed="rId4"/>
          <a:stretch>
            <a:fillRect/>
          </a:stretch>
        </p:blipFill>
        <p:spPr>
          <a:xfrm>
            <a:off x="5766430" y="1697594"/>
            <a:ext cx="6049641" cy="2808030"/>
          </a:xfrm>
          <a:prstGeom prst="rect">
            <a:avLst/>
          </a:prstGeom>
        </p:spPr>
      </p:pic>
      <p:sp>
        <p:nvSpPr>
          <p:cNvPr id="21" name="正方形/長方形 20">
            <a:extLst>
              <a:ext uri="{FF2B5EF4-FFF2-40B4-BE49-F238E27FC236}">
                <a16:creationId xmlns:a16="http://schemas.microsoft.com/office/drawing/2014/main" id="{1528C9B8-CD9F-45F7-A153-6381D4A7C085}"/>
              </a:ext>
            </a:extLst>
          </p:cNvPr>
          <p:cNvSpPr/>
          <p:nvPr/>
        </p:nvSpPr>
        <p:spPr>
          <a:xfrm>
            <a:off x="1748489" y="4014507"/>
            <a:ext cx="548640" cy="1280160"/>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C00"/>
              </a:solidFill>
            </a:endParaRPr>
          </a:p>
        </p:txBody>
      </p:sp>
      <p:sp>
        <p:nvSpPr>
          <p:cNvPr id="22" name="曲折矢印 21">
            <a:extLst>
              <a:ext uri="{FF2B5EF4-FFF2-40B4-BE49-F238E27FC236}">
                <a16:creationId xmlns:a16="http://schemas.microsoft.com/office/drawing/2014/main" id="{486721BE-57E6-6C15-744F-EDFA9D2E74D8}"/>
              </a:ext>
            </a:extLst>
          </p:cNvPr>
          <p:cNvSpPr/>
          <p:nvPr/>
        </p:nvSpPr>
        <p:spPr>
          <a:xfrm>
            <a:off x="1875997" y="2744754"/>
            <a:ext cx="3781226" cy="1195754"/>
          </a:xfrm>
          <a:prstGeom prst="bentArrow">
            <a:avLst>
              <a:gd name="adj1" fmla="val 25000"/>
              <a:gd name="adj2" fmla="val 24152"/>
              <a:gd name="adj3" fmla="val 29237"/>
              <a:gd name="adj4" fmla="val 68326"/>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solidFill>
                <a:schemeClr val="tx1"/>
              </a:solidFill>
            </a:endParaRPr>
          </a:p>
        </p:txBody>
      </p:sp>
      <p:pic>
        <p:nvPicPr>
          <p:cNvPr id="24" name="図 23" descr="屋内, テーブル, 小さい, 座る が含まれている画像&#10;&#10;自動的に生成された説明">
            <a:extLst>
              <a:ext uri="{FF2B5EF4-FFF2-40B4-BE49-F238E27FC236}">
                <a16:creationId xmlns:a16="http://schemas.microsoft.com/office/drawing/2014/main" id="{319038FF-9A2A-45DF-E081-FEBF7AA7CA3C}"/>
              </a:ext>
            </a:extLst>
          </p:cNvPr>
          <p:cNvPicPr>
            <a:picLocks noChangeAspect="1"/>
          </p:cNvPicPr>
          <p:nvPr/>
        </p:nvPicPr>
        <p:blipFill rotWithShape="1">
          <a:blip r:embed="rId5"/>
          <a:srcRect l="22478" t="34673" r="49061" b="31277"/>
          <a:stretch/>
        </p:blipFill>
        <p:spPr>
          <a:xfrm>
            <a:off x="5766430" y="4688475"/>
            <a:ext cx="2023305" cy="1618646"/>
          </a:xfrm>
          <a:prstGeom prst="rect">
            <a:avLst/>
          </a:prstGeom>
        </p:spPr>
      </p:pic>
      <p:sp>
        <p:nvSpPr>
          <p:cNvPr id="25" name="テキスト ボックス 24">
            <a:extLst>
              <a:ext uri="{FF2B5EF4-FFF2-40B4-BE49-F238E27FC236}">
                <a16:creationId xmlns:a16="http://schemas.microsoft.com/office/drawing/2014/main" id="{C50939AB-0E52-84B3-C419-89E4E7389336}"/>
              </a:ext>
            </a:extLst>
          </p:cNvPr>
          <p:cNvSpPr txBox="1"/>
          <p:nvPr/>
        </p:nvSpPr>
        <p:spPr>
          <a:xfrm>
            <a:off x="8083183" y="5313132"/>
            <a:ext cx="3930183" cy="830997"/>
          </a:xfrm>
          <a:prstGeom prst="rect">
            <a:avLst/>
          </a:prstGeom>
          <a:noFill/>
        </p:spPr>
        <p:txBody>
          <a:bodyPr wrap="square" rtlCol="0">
            <a:spAutoFit/>
          </a:bodyPr>
          <a:lstStyle/>
          <a:p>
            <a:r>
              <a:rPr kumimoji="1" lang="ja-JP" altLang="en-US" sz="2400" b="1"/>
              <a:t>一つ一つに半球のシリコンレンズが被せられている</a:t>
            </a:r>
            <a:r>
              <a:rPr kumimoji="1" lang="ja-JP" altLang="en-US" sz="2400"/>
              <a:t>。</a:t>
            </a:r>
          </a:p>
        </p:txBody>
      </p:sp>
      <p:sp>
        <p:nvSpPr>
          <p:cNvPr id="5" name="テキスト ボックス 4">
            <a:extLst>
              <a:ext uri="{FF2B5EF4-FFF2-40B4-BE49-F238E27FC236}">
                <a16:creationId xmlns:a16="http://schemas.microsoft.com/office/drawing/2014/main" id="{55AF9001-290B-08FC-5011-E598458D6FCC}"/>
              </a:ext>
            </a:extLst>
          </p:cNvPr>
          <p:cNvSpPr txBox="1"/>
          <p:nvPr/>
        </p:nvSpPr>
        <p:spPr>
          <a:xfrm>
            <a:off x="7948072" y="2226684"/>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6" name="テキスト ボックス 5">
            <a:extLst>
              <a:ext uri="{FF2B5EF4-FFF2-40B4-BE49-F238E27FC236}">
                <a16:creationId xmlns:a16="http://schemas.microsoft.com/office/drawing/2014/main" id="{718AA27B-FD19-67C5-5192-57AD1D1D0609}"/>
              </a:ext>
            </a:extLst>
          </p:cNvPr>
          <p:cNvSpPr txBox="1"/>
          <p:nvPr/>
        </p:nvSpPr>
        <p:spPr>
          <a:xfrm>
            <a:off x="8436826" y="2891261"/>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220</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7" name="テキスト ボックス 6">
            <a:extLst>
              <a:ext uri="{FF2B5EF4-FFF2-40B4-BE49-F238E27FC236}">
                <a16:creationId xmlns:a16="http://schemas.microsoft.com/office/drawing/2014/main" id="{AB8E323D-4372-FD22-7DBE-D61DA1BFD720}"/>
              </a:ext>
            </a:extLst>
          </p:cNvPr>
          <p:cNvSpPr txBox="1"/>
          <p:nvPr/>
        </p:nvSpPr>
        <p:spPr>
          <a:xfrm>
            <a:off x="8750166" y="2225196"/>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8" name="テキスト ボックス 7">
            <a:extLst>
              <a:ext uri="{FF2B5EF4-FFF2-40B4-BE49-F238E27FC236}">
                <a16:creationId xmlns:a16="http://schemas.microsoft.com/office/drawing/2014/main" id="{EF9A02F8-F9E2-E881-CCE3-A5075374C667}"/>
              </a:ext>
            </a:extLst>
          </p:cNvPr>
          <p:cNvSpPr txBox="1"/>
          <p:nvPr/>
        </p:nvSpPr>
        <p:spPr>
          <a:xfrm>
            <a:off x="8749458" y="3604860"/>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9" name="テキスト ボックス 8">
            <a:extLst>
              <a:ext uri="{FF2B5EF4-FFF2-40B4-BE49-F238E27FC236}">
                <a16:creationId xmlns:a16="http://schemas.microsoft.com/office/drawing/2014/main" id="{9C50B02E-DAE0-ADA3-20C4-5A169FA946B3}"/>
              </a:ext>
            </a:extLst>
          </p:cNvPr>
          <p:cNvSpPr txBox="1"/>
          <p:nvPr/>
        </p:nvSpPr>
        <p:spPr>
          <a:xfrm>
            <a:off x="7598227" y="2883306"/>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10" name="テキスト ボックス 9">
            <a:extLst>
              <a:ext uri="{FF2B5EF4-FFF2-40B4-BE49-F238E27FC236}">
                <a16:creationId xmlns:a16="http://schemas.microsoft.com/office/drawing/2014/main" id="{8F453DA7-DC32-DFC4-68E0-5FBCEC55A2F7}"/>
              </a:ext>
            </a:extLst>
          </p:cNvPr>
          <p:cNvSpPr txBox="1"/>
          <p:nvPr/>
        </p:nvSpPr>
        <p:spPr>
          <a:xfrm>
            <a:off x="9161294" y="2891260"/>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
        <p:nvSpPr>
          <p:cNvPr id="12" name="テキスト ボックス 11">
            <a:extLst>
              <a:ext uri="{FF2B5EF4-FFF2-40B4-BE49-F238E27FC236}">
                <a16:creationId xmlns:a16="http://schemas.microsoft.com/office/drawing/2014/main" id="{3D645C8E-414C-AA47-F2E4-A5B6EB9E2E03}"/>
              </a:ext>
            </a:extLst>
          </p:cNvPr>
          <p:cNvSpPr txBox="1"/>
          <p:nvPr/>
        </p:nvSpPr>
        <p:spPr>
          <a:xfrm>
            <a:off x="7948072" y="3566284"/>
            <a:ext cx="819455" cy="338554"/>
          </a:xfrm>
          <a:prstGeom prst="rect">
            <a:avLst/>
          </a:prstGeom>
          <a:noFill/>
        </p:spPr>
        <p:txBody>
          <a:bodyPr wrap="none" rtlCol="0">
            <a:spAutoFit/>
          </a:bodyPr>
          <a:lstStyle/>
          <a:p>
            <a:r>
              <a:rPr kumimoji="1" lang="en-US" altLang="ja-JP" sz="1600" b="1" dirty="0">
                <a:solidFill>
                  <a:schemeClr val="bg1"/>
                </a:solidFill>
                <a:highlight>
                  <a:srgbClr val="000000"/>
                </a:highlight>
              </a:rPr>
              <a:t>145</a:t>
            </a:r>
            <a:r>
              <a:rPr kumimoji="1" lang="en-US" altLang="ja-JP" sz="1100" b="1" dirty="0">
                <a:solidFill>
                  <a:schemeClr val="bg1"/>
                </a:solidFill>
                <a:highlight>
                  <a:srgbClr val="000000"/>
                </a:highlight>
              </a:rPr>
              <a:t>GHz</a:t>
            </a:r>
            <a:endParaRPr kumimoji="1" lang="ja-JP" altLang="en-US" sz="1100" b="1">
              <a:solidFill>
                <a:schemeClr val="bg1"/>
              </a:solidFill>
              <a:highlight>
                <a:srgbClr val="000000"/>
              </a:highlight>
            </a:endParaRPr>
          </a:p>
        </p:txBody>
      </p:sp>
    </p:spTree>
    <p:extLst>
      <p:ext uri="{BB962C8B-B14F-4D97-AF65-F5344CB8AC3E}">
        <p14:creationId xmlns:p14="http://schemas.microsoft.com/office/powerpoint/2010/main" val="206096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AAF01-31D8-7F53-F452-9218CB642A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543A8D-11C3-B6F4-3FB5-D32631B64DC8}"/>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C139A6F0-7C38-1F8F-017A-9B7BB0CD430B}"/>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solidFill>
                  <a:schemeClr val="bg1">
                    <a:lumMod val="75000"/>
                  </a:schemeClr>
                </a:solidFill>
                <a:latin typeface="Klee Medium" panose="02020600000000000000" pitchFamily="18" charset="-128"/>
                <a:ea typeface="Klee Medium" panose="02020600000000000000" pitchFamily="18" charset="-128"/>
              </a:rPr>
              <a:t>GroundBIRD</a:t>
            </a:r>
            <a:r>
              <a:rPr kumimoji="1" lang="ja-JP" altLang="en-US" sz="3200">
                <a:solidFill>
                  <a:schemeClr val="bg1">
                    <a:lumMod val="75000"/>
                  </a:schemeClr>
                </a:solidFill>
                <a:latin typeface="Klee Medium" panose="02020600000000000000" pitchFamily="18" charset="-128"/>
                <a:ea typeface="Klee Medium" panose="02020600000000000000" pitchFamily="18" charset="-128"/>
              </a:rPr>
              <a:t>望遠鏡について</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solidFill>
                  <a:schemeClr val="bg1">
                    <a:lumMod val="75000"/>
                  </a:schemeClr>
                </a:solidFill>
                <a:latin typeface="Klee Medium" panose="02020600000000000000" pitchFamily="18" charset="-128"/>
                <a:ea typeface="Klee Medium" panose="02020600000000000000" pitchFamily="18" charset="-128"/>
              </a:rPr>
              <a:t>光学系の紹介</a:t>
            </a:r>
            <a:endParaRPr kumimoji="1"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本研究の目的</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シミュレーションの方法</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結果</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今後の課題</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0AE0C2F5-E195-4FF8-5396-6EC62A9057F9}"/>
              </a:ext>
            </a:extLst>
          </p:cNvPr>
          <p:cNvSpPr>
            <a:spLocks noGrp="1"/>
          </p:cNvSpPr>
          <p:nvPr>
            <p:ph type="sldNum" sz="quarter" idx="12"/>
          </p:nvPr>
        </p:nvSpPr>
        <p:spPr/>
        <p:txBody>
          <a:bodyPr/>
          <a:lstStyle/>
          <a:p>
            <a:fld id="{3AB18A00-159B-FF42-B555-EA68349E8C07}" type="slidenum">
              <a:rPr lang="ja-JP" altLang="en-US" smtClean="0"/>
              <a:pPr/>
              <a:t>15</a:t>
            </a:fld>
            <a:endParaRPr lang="ja-JP" altLang="en-US"/>
          </a:p>
        </p:txBody>
      </p:sp>
    </p:spTree>
    <p:extLst>
      <p:ext uri="{BB962C8B-B14F-4D97-AF65-F5344CB8AC3E}">
        <p14:creationId xmlns:p14="http://schemas.microsoft.com/office/powerpoint/2010/main" val="188329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A4B55F-C564-DD69-C264-B0C471827089}"/>
              </a:ext>
            </a:extLst>
          </p:cNvPr>
          <p:cNvSpPr>
            <a:spLocks noGrp="1"/>
          </p:cNvSpPr>
          <p:nvPr>
            <p:ph type="sldNum" sz="quarter" idx="12"/>
          </p:nvPr>
        </p:nvSpPr>
        <p:spPr>
          <a:xfrm>
            <a:off x="11364685" y="6356350"/>
            <a:ext cx="648681" cy="365125"/>
          </a:xfrm>
        </p:spPr>
        <p:txBody>
          <a:bodyPr/>
          <a:lstStyle/>
          <a:p>
            <a:fld id="{3AB18A00-159B-FF42-B555-EA68349E8C07}" type="slidenum">
              <a:rPr lang="ja-JP" altLang="en-US" smtClean="0"/>
              <a:pPr/>
              <a:t>16</a:t>
            </a:fld>
            <a:endParaRPr lang="ja-JP" altLang="en-US"/>
          </a:p>
        </p:txBody>
      </p:sp>
      <p:sp>
        <p:nvSpPr>
          <p:cNvPr id="3" name="タイトル 2">
            <a:extLst>
              <a:ext uri="{FF2B5EF4-FFF2-40B4-BE49-F238E27FC236}">
                <a16:creationId xmlns:a16="http://schemas.microsoft.com/office/drawing/2014/main" id="{DE2F976A-CA89-17D2-BA99-C222B727BB0A}"/>
              </a:ext>
            </a:extLst>
          </p:cNvPr>
          <p:cNvSpPr>
            <a:spLocks noGrp="1"/>
          </p:cNvSpPr>
          <p:nvPr>
            <p:ph type="title"/>
          </p:nvPr>
        </p:nvSpPr>
        <p:spPr/>
        <p:txBody>
          <a:bodyPr>
            <a:normAutofit/>
          </a:bodyPr>
          <a:lstStyle/>
          <a:p>
            <a:r>
              <a:rPr lang="el-GR" altLang="ja-JP" dirty="0"/>
              <a:t>3</a:t>
            </a:r>
            <a:r>
              <a:rPr lang="en-US" altLang="ja-JP" sz="4400" dirty="0">
                <a:latin typeface="Klee Medium" panose="02020600000000000000" pitchFamily="18" charset="-128"/>
                <a:ea typeface="Klee Medium" panose="02020600000000000000" pitchFamily="18" charset="-128"/>
              </a:rPr>
              <a:t>. </a:t>
            </a:r>
            <a:r>
              <a:rPr lang="ja-JP" altLang="en-US" sz="4400">
                <a:latin typeface="Klee Medium" panose="02020600000000000000" pitchFamily="18" charset="-128"/>
                <a:ea typeface="Klee Medium" panose="02020600000000000000" pitchFamily="18" charset="-128"/>
              </a:rPr>
              <a:t>本研究の目的</a:t>
            </a:r>
            <a:endParaRPr kumimoji="1" lang="ja-JP" altLang="en-US"/>
          </a:p>
        </p:txBody>
      </p:sp>
      <p:sp>
        <p:nvSpPr>
          <p:cNvPr id="21" name="テキスト ボックス 20">
            <a:extLst>
              <a:ext uri="{FF2B5EF4-FFF2-40B4-BE49-F238E27FC236}">
                <a16:creationId xmlns:a16="http://schemas.microsoft.com/office/drawing/2014/main" id="{7FAEA6D9-ABA2-E2F6-0EBC-7D5F68B9926C}"/>
              </a:ext>
            </a:extLst>
          </p:cNvPr>
          <p:cNvSpPr txBox="1"/>
          <p:nvPr/>
        </p:nvSpPr>
        <p:spPr>
          <a:xfrm>
            <a:off x="6769100" y="863600"/>
            <a:ext cx="184731" cy="369332"/>
          </a:xfrm>
          <a:prstGeom prst="rect">
            <a:avLst/>
          </a:prstGeom>
          <a:noFill/>
        </p:spPr>
        <p:txBody>
          <a:bodyPr wrap="none" rtlCol="0">
            <a:spAutoFit/>
          </a:bodyPr>
          <a:lstStyle/>
          <a:p>
            <a:endParaRPr kumimoji="1" lang="ja-JP" altLang="en-US"/>
          </a:p>
        </p:txBody>
      </p:sp>
      <p:pic>
        <p:nvPicPr>
          <p:cNvPr id="7" name="図 6" descr="グラフ, じょうごグラフ&#10;&#10;自動的に生成された説明">
            <a:extLst>
              <a:ext uri="{FF2B5EF4-FFF2-40B4-BE49-F238E27FC236}">
                <a16:creationId xmlns:a16="http://schemas.microsoft.com/office/drawing/2014/main" id="{822325BE-E454-19FE-3E85-76A6F2A9A441}"/>
              </a:ext>
            </a:extLst>
          </p:cNvPr>
          <p:cNvPicPr>
            <a:picLocks noChangeAspect="1"/>
          </p:cNvPicPr>
          <p:nvPr/>
        </p:nvPicPr>
        <p:blipFill rotWithShape="1">
          <a:blip r:embed="rId3">
            <a:alphaModFix amt="84000"/>
          </a:blip>
          <a:srcRect l="8911" t="3748" r="9283"/>
          <a:stretch/>
        </p:blipFill>
        <p:spPr>
          <a:xfrm>
            <a:off x="4156187" y="1753313"/>
            <a:ext cx="3319948" cy="4004027"/>
          </a:xfrm>
          <a:prstGeom prst="rect">
            <a:avLst/>
          </a:prstGeom>
          <a:effectLst>
            <a:outerShdw sx="1000" sy="1000" algn="ctr" rotWithShape="0">
              <a:srgbClr val="000000"/>
            </a:outerShdw>
          </a:effectLst>
        </p:spPr>
      </p:pic>
      <p:sp>
        <p:nvSpPr>
          <p:cNvPr id="8" name="下矢印 7">
            <a:extLst>
              <a:ext uri="{FF2B5EF4-FFF2-40B4-BE49-F238E27FC236}">
                <a16:creationId xmlns:a16="http://schemas.microsoft.com/office/drawing/2014/main" id="{0E1A5A45-205F-D8D8-5FB9-C4CA5720B009}"/>
              </a:ext>
            </a:extLst>
          </p:cNvPr>
          <p:cNvSpPr/>
          <p:nvPr/>
        </p:nvSpPr>
        <p:spPr>
          <a:xfrm>
            <a:off x="5683399" y="1771729"/>
            <a:ext cx="236362" cy="3365856"/>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下矢印 8">
            <a:extLst>
              <a:ext uri="{FF2B5EF4-FFF2-40B4-BE49-F238E27FC236}">
                <a16:creationId xmlns:a16="http://schemas.microsoft.com/office/drawing/2014/main" id="{3633129C-2B93-E394-B2A3-2CAE2A15617F}"/>
              </a:ext>
            </a:extLst>
          </p:cNvPr>
          <p:cNvSpPr/>
          <p:nvPr/>
        </p:nvSpPr>
        <p:spPr>
          <a:xfrm rot="13819678">
            <a:off x="5890553" y="4717514"/>
            <a:ext cx="226617" cy="565725"/>
          </a:xfrm>
          <a:prstGeom prst="downArrow">
            <a:avLst>
              <a:gd name="adj1" fmla="val 39228"/>
              <a:gd name="adj2" fmla="val 79622"/>
            </a:avLst>
          </a:prstGeom>
          <a:gradFill>
            <a:gsLst>
              <a:gs pos="0">
                <a:schemeClr val="accent4">
                  <a:satMod val="103000"/>
                  <a:tint val="94000"/>
                  <a:lumMod val="0"/>
                  <a:lumOff val="100000"/>
                </a:schemeClr>
              </a:gs>
              <a:gs pos="50000">
                <a:schemeClr val="accent4">
                  <a:satMod val="110000"/>
                  <a:lumMod val="100000"/>
                  <a:shade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10" name="下矢印 9">
            <a:extLst>
              <a:ext uri="{FF2B5EF4-FFF2-40B4-BE49-F238E27FC236}">
                <a16:creationId xmlns:a16="http://schemas.microsoft.com/office/drawing/2014/main" id="{517887BD-5732-7DD4-F135-15B7C1F92B8F}"/>
              </a:ext>
            </a:extLst>
          </p:cNvPr>
          <p:cNvSpPr/>
          <p:nvPr/>
        </p:nvSpPr>
        <p:spPr>
          <a:xfrm rot="5400000">
            <a:off x="5763145" y="4419302"/>
            <a:ext cx="209950" cy="712324"/>
          </a:xfrm>
          <a:prstGeom prst="downArrow">
            <a:avLst>
              <a:gd name="adj1" fmla="val 39228"/>
              <a:gd name="adj2" fmla="val 79622"/>
            </a:avLst>
          </a:prstGeom>
          <a:gradFill>
            <a:gsLst>
              <a:gs pos="0">
                <a:schemeClr val="accent4">
                  <a:lumMod val="0"/>
                  <a:lumOff val="100000"/>
                </a:schemeClr>
              </a:gs>
              <a:gs pos="100000">
                <a:schemeClr val="accent4">
                  <a:lumMod val="99000"/>
                  <a:satMod val="120000"/>
                  <a:shade val="78000"/>
                </a:schemeClr>
              </a:gs>
            </a:gsLst>
          </a:gra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172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B79A8-8ED6-0EE1-CE8F-D9D0A2625DC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FC30A6-A47B-2C91-16B1-1B9C84D0B4B7}"/>
              </a:ext>
            </a:extLst>
          </p:cNvPr>
          <p:cNvSpPr>
            <a:spLocks noGrp="1"/>
          </p:cNvSpPr>
          <p:nvPr>
            <p:ph type="sldNum" sz="quarter" idx="12"/>
          </p:nvPr>
        </p:nvSpPr>
        <p:spPr>
          <a:xfrm>
            <a:off x="11364685" y="6356350"/>
            <a:ext cx="648681" cy="365125"/>
          </a:xfrm>
        </p:spPr>
        <p:txBody>
          <a:bodyPr/>
          <a:lstStyle/>
          <a:p>
            <a:fld id="{3AB18A00-159B-FF42-B555-EA68349E8C07}" type="slidenum">
              <a:rPr lang="ja-JP" altLang="en-US" smtClean="0"/>
              <a:pPr/>
              <a:t>17</a:t>
            </a:fld>
            <a:endParaRPr lang="ja-JP" altLang="en-US"/>
          </a:p>
        </p:txBody>
      </p:sp>
      <p:sp>
        <p:nvSpPr>
          <p:cNvPr id="3" name="タイトル 2">
            <a:extLst>
              <a:ext uri="{FF2B5EF4-FFF2-40B4-BE49-F238E27FC236}">
                <a16:creationId xmlns:a16="http://schemas.microsoft.com/office/drawing/2014/main" id="{88523705-D0DA-BBCB-3D7B-7C4E07422467}"/>
              </a:ext>
            </a:extLst>
          </p:cNvPr>
          <p:cNvSpPr>
            <a:spLocks noGrp="1"/>
          </p:cNvSpPr>
          <p:nvPr>
            <p:ph type="title"/>
          </p:nvPr>
        </p:nvSpPr>
        <p:spPr/>
        <p:txBody>
          <a:bodyPr>
            <a:normAutofit/>
          </a:bodyPr>
          <a:lstStyle/>
          <a:p>
            <a:r>
              <a:rPr lang="el-GR" altLang="ja-JP" dirty="0"/>
              <a:t>3</a:t>
            </a:r>
            <a:r>
              <a:rPr lang="en-US" altLang="ja-JP" sz="4400" dirty="0">
                <a:latin typeface="Klee Medium" panose="02020600000000000000" pitchFamily="18" charset="-128"/>
                <a:ea typeface="Klee Medium" panose="02020600000000000000" pitchFamily="18" charset="-128"/>
              </a:rPr>
              <a:t>. </a:t>
            </a:r>
            <a:r>
              <a:rPr lang="ja-JP" altLang="en-US" sz="4400">
                <a:latin typeface="Klee Medium" panose="02020600000000000000" pitchFamily="18" charset="-128"/>
                <a:ea typeface="Klee Medium" panose="02020600000000000000" pitchFamily="18" charset="-128"/>
              </a:rPr>
              <a:t>本研究の目的</a:t>
            </a:r>
            <a:endParaRPr kumimoji="1" lang="ja-JP" altLang="en-US"/>
          </a:p>
        </p:txBody>
      </p:sp>
      <p:sp>
        <p:nvSpPr>
          <p:cNvPr id="17" name="テキスト ボックス 16">
            <a:extLst>
              <a:ext uri="{FF2B5EF4-FFF2-40B4-BE49-F238E27FC236}">
                <a16:creationId xmlns:a16="http://schemas.microsoft.com/office/drawing/2014/main" id="{077EF9C2-2FBB-B626-E61B-E53290222FB2}"/>
              </a:ext>
            </a:extLst>
          </p:cNvPr>
          <p:cNvSpPr txBox="1"/>
          <p:nvPr/>
        </p:nvSpPr>
        <p:spPr>
          <a:xfrm>
            <a:off x="3737839" y="5994400"/>
            <a:ext cx="4185762" cy="830997"/>
          </a:xfrm>
          <a:prstGeom prst="rect">
            <a:avLst/>
          </a:prstGeom>
          <a:noFill/>
        </p:spPr>
        <p:txBody>
          <a:bodyPr wrap="none" rtlCol="0">
            <a:spAutoFit/>
          </a:bodyPr>
          <a:lstStyle/>
          <a:p>
            <a:pPr algn="ctr"/>
            <a:r>
              <a:rPr kumimoji="1" lang="ja-JP" altLang="en-US" sz="2400">
                <a:latin typeface="Klee Medium" panose="02020600000000000000" pitchFamily="18" charset="-128"/>
                <a:ea typeface="Klee Medium" panose="02020600000000000000" pitchFamily="18" charset="-128"/>
              </a:rPr>
              <a:t>バッフルがなかった場合に</a:t>
            </a:r>
            <a:endParaRPr kumimoji="1" lang="en-US" altLang="ja-JP" sz="2400" dirty="0">
              <a:latin typeface="Klee Medium" panose="02020600000000000000" pitchFamily="18" charset="-128"/>
              <a:ea typeface="Klee Medium" panose="02020600000000000000" pitchFamily="18" charset="-128"/>
            </a:endParaRPr>
          </a:p>
          <a:p>
            <a:pPr algn="ctr"/>
            <a:r>
              <a:rPr kumimoji="1" lang="ja-JP" altLang="en-US" sz="2400">
                <a:latin typeface="Klee Medium" panose="02020600000000000000" pitchFamily="18" charset="-128"/>
                <a:ea typeface="Klee Medium" panose="02020600000000000000" pitchFamily="18" charset="-128"/>
              </a:rPr>
              <a:t>検出器に到達する全ての光路</a:t>
            </a:r>
          </a:p>
        </p:txBody>
      </p:sp>
      <p:sp>
        <p:nvSpPr>
          <p:cNvPr id="21" name="テキスト ボックス 20">
            <a:extLst>
              <a:ext uri="{FF2B5EF4-FFF2-40B4-BE49-F238E27FC236}">
                <a16:creationId xmlns:a16="http://schemas.microsoft.com/office/drawing/2014/main" id="{C8317D23-4C19-B70A-4084-00E9FFFC23C1}"/>
              </a:ext>
            </a:extLst>
          </p:cNvPr>
          <p:cNvSpPr txBox="1"/>
          <p:nvPr/>
        </p:nvSpPr>
        <p:spPr>
          <a:xfrm>
            <a:off x="6769100" y="863600"/>
            <a:ext cx="184731" cy="369332"/>
          </a:xfrm>
          <a:prstGeom prst="rect">
            <a:avLst/>
          </a:prstGeom>
          <a:noFill/>
        </p:spPr>
        <p:txBody>
          <a:bodyPr wrap="none" rtlCol="0">
            <a:spAutoFit/>
          </a:bodyPr>
          <a:lstStyle/>
          <a:p>
            <a:endParaRPr kumimoji="1" lang="ja-JP" altLang="en-US"/>
          </a:p>
        </p:txBody>
      </p:sp>
      <p:pic>
        <p:nvPicPr>
          <p:cNvPr id="16" name="図 15" descr="ダイアグラム&#10;&#10;自動的に生成された説明">
            <a:extLst>
              <a:ext uri="{FF2B5EF4-FFF2-40B4-BE49-F238E27FC236}">
                <a16:creationId xmlns:a16="http://schemas.microsoft.com/office/drawing/2014/main" id="{CE399376-484E-BC10-BD88-485E0145F68A}"/>
              </a:ext>
            </a:extLst>
          </p:cNvPr>
          <p:cNvPicPr>
            <a:picLocks noChangeAspect="1"/>
          </p:cNvPicPr>
          <p:nvPr/>
        </p:nvPicPr>
        <p:blipFill rotWithShape="1">
          <a:blip r:embed="rId3"/>
          <a:srcRect l="35653" r="22803" b="7735"/>
          <a:stretch/>
        </p:blipFill>
        <p:spPr>
          <a:xfrm>
            <a:off x="4337233" y="1672036"/>
            <a:ext cx="3169587" cy="4241182"/>
          </a:xfrm>
          <a:prstGeom prst="rect">
            <a:avLst/>
          </a:prstGeom>
        </p:spPr>
      </p:pic>
    </p:spTree>
    <p:extLst>
      <p:ext uri="{BB962C8B-B14F-4D97-AF65-F5344CB8AC3E}">
        <p14:creationId xmlns:p14="http://schemas.microsoft.com/office/powerpoint/2010/main" val="1097242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E5E4-D230-C024-E89B-2520A2A1856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3C36AD-0249-2966-9AB7-7100C01FFB4E}"/>
              </a:ext>
            </a:extLst>
          </p:cNvPr>
          <p:cNvSpPr>
            <a:spLocks noGrp="1"/>
          </p:cNvSpPr>
          <p:nvPr>
            <p:ph type="sldNum" sz="quarter" idx="12"/>
          </p:nvPr>
        </p:nvSpPr>
        <p:spPr>
          <a:xfrm>
            <a:off x="11364685" y="6356350"/>
            <a:ext cx="648681" cy="365125"/>
          </a:xfrm>
        </p:spPr>
        <p:txBody>
          <a:bodyPr/>
          <a:lstStyle/>
          <a:p>
            <a:fld id="{3AB18A00-159B-FF42-B555-EA68349E8C07}" type="slidenum">
              <a:rPr lang="ja-JP" altLang="en-US" smtClean="0"/>
              <a:pPr/>
              <a:t>18</a:t>
            </a:fld>
            <a:endParaRPr lang="ja-JP" altLang="en-US"/>
          </a:p>
        </p:txBody>
      </p:sp>
      <p:sp>
        <p:nvSpPr>
          <p:cNvPr id="3" name="タイトル 2">
            <a:extLst>
              <a:ext uri="{FF2B5EF4-FFF2-40B4-BE49-F238E27FC236}">
                <a16:creationId xmlns:a16="http://schemas.microsoft.com/office/drawing/2014/main" id="{9D5F8E13-9295-AC12-64DD-634C30F814CE}"/>
              </a:ext>
            </a:extLst>
          </p:cNvPr>
          <p:cNvSpPr>
            <a:spLocks noGrp="1"/>
          </p:cNvSpPr>
          <p:nvPr>
            <p:ph type="title"/>
          </p:nvPr>
        </p:nvSpPr>
        <p:spPr/>
        <p:txBody>
          <a:bodyPr>
            <a:normAutofit/>
          </a:bodyPr>
          <a:lstStyle/>
          <a:p>
            <a:r>
              <a:rPr lang="el-GR" altLang="ja-JP" dirty="0"/>
              <a:t>3</a:t>
            </a:r>
            <a:r>
              <a:rPr lang="en-US" altLang="ja-JP" sz="4400" dirty="0">
                <a:latin typeface="Klee Medium" panose="02020600000000000000" pitchFamily="18" charset="-128"/>
                <a:ea typeface="Klee Medium" panose="02020600000000000000" pitchFamily="18" charset="-128"/>
              </a:rPr>
              <a:t>. </a:t>
            </a:r>
            <a:r>
              <a:rPr lang="ja-JP" altLang="en-US" sz="4400">
                <a:latin typeface="Klee Medium" panose="02020600000000000000" pitchFamily="18" charset="-128"/>
                <a:ea typeface="Klee Medium" panose="02020600000000000000" pitchFamily="18" charset="-128"/>
              </a:rPr>
              <a:t>本研究の目的</a:t>
            </a:r>
            <a:endParaRPr kumimoji="1" lang="ja-JP" altLang="en-US"/>
          </a:p>
        </p:txBody>
      </p:sp>
      <p:sp>
        <p:nvSpPr>
          <p:cNvPr id="21" name="テキスト ボックス 20">
            <a:extLst>
              <a:ext uri="{FF2B5EF4-FFF2-40B4-BE49-F238E27FC236}">
                <a16:creationId xmlns:a16="http://schemas.microsoft.com/office/drawing/2014/main" id="{D1ADEB13-EE16-8CD2-6231-0002C7D2AF8E}"/>
              </a:ext>
            </a:extLst>
          </p:cNvPr>
          <p:cNvSpPr txBox="1"/>
          <p:nvPr/>
        </p:nvSpPr>
        <p:spPr>
          <a:xfrm>
            <a:off x="6769100" y="863600"/>
            <a:ext cx="184731" cy="369332"/>
          </a:xfrm>
          <a:prstGeom prst="rect">
            <a:avLst/>
          </a:prstGeom>
          <a:noFill/>
        </p:spPr>
        <p:txBody>
          <a:bodyPr wrap="none" rtlCol="0">
            <a:spAutoFit/>
          </a:bodyPr>
          <a:lstStyle/>
          <a:p>
            <a:endParaRPr kumimoji="1" lang="ja-JP" altLang="en-US"/>
          </a:p>
        </p:txBody>
      </p:sp>
      <p:pic>
        <p:nvPicPr>
          <p:cNvPr id="7" name="図 6" descr="ダイアグラム&#10;&#10;自動的に生成された説明">
            <a:extLst>
              <a:ext uri="{FF2B5EF4-FFF2-40B4-BE49-F238E27FC236}">
                <a16:creationId xmlns:a16="http://schemas.microsoft.com/office/drawing/2014/main" id="{DA1AB732-5722-94CF-FDDE-75A48BF859A2}"/>
              </a:ext>
            </a:extLst>
          </p:cNvPr>
          <p:cNvPicPr>
            <a:picLocks noChangeAspect="1"/>
          </p:cNvPicPr>
          <p:nvPr/>
        </p:nvPicPr>
        <p:blipFill rotWithShape="1">
          <a:blip r:embed="rId3"/>
          <a:srcRect l="35653" r="22803" b="7735"/>
          <a:stretch/>
        </p:blipFill>
        <p:spPr>
          <a:xfrm>
            <a:off x="4337233" y="1672036"/>
            <a:ext cx="3169587" cy="4241182"/>
          </a:xfrm>
          <a:prstGeom prst="rect">
            <a:avLst/>
          </a:prstGeom>
        </p:spPr>
      </p:pic>
      <p:sp>
        <p:nvSpPr>
          <p:cNvPr id="9" name="右中かっこ 8">
            <a:extLst>
              <a:ext uri="{FF2B5EF4-FFF2-40B4-BE49-F238E27FC236}">
                <a16:creationId xmlns:a16="http://schemas.microsoft.com/office/drawing/2014/main" id="{986A372B-5BA3-2EB1-81BB-1F54ABAF0BD2}"/>
              </a:ext>
            </a:extLst>
          </p:cNvPr>
          <p:cNvSpPr/>
          <p:nvPr/>
        </p:nvSpPr>
        <p:spPr>
          <a:xfrm rot="15032857">
            <a:off x="4538929" y="1369143"/>
            <a:ext cx="227188" cy="109830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0" name="右中かっこ 9">
            <a:extLst>
              <a:ext uri="{FF2B5EF4-FFF2-40B4-BE49-F238E27FC236}">
                <a16:creationId xmlns:a16="http://schemas.microsoft.com/office/drawing/2014/main" id="{6C12A778-D764-BA48-C959-FA8389E2FD2E}"/>
              </a:ext>
            </a:extLst>
          </p:cNvPr>
          <p:cNvSpPr/>
          <p:nvPr/>
        </p:nvSpPr>
        <p:spPr>
          <a:xfrm rot="16200000">
            <a:off x="5664252" y="1129521"/>
            <a:ext cx="213871" cy="99757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509BD6E4-D544-647D-3001-00FF3CCEBFB4}"/>
              </a:ext>
            </a:extLst>
          </p:cNvPr>
          <p:cNvSpPr/>
          <p:nvPr/>
        </p:nvSpPr>
        <p:spPr>
          <a:xfrm rot="17731489">
            <a:off x="6863333" y="1299316"/>
            <a:ext cx="239139" cy="138170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6A2BA37-52CE-6B72-978E-580B701CC7A9}"/>
              </a:ext>
            </a:extLst>
          </p:cNvPr>
          <p:cNvSpPr txBox="1"/>
          <p:nvPr/>
        </p:nvSpPr>
        <p:spPr>
          <a:xfrm>
            <a:off x="5122612" y="1171517"/>
            <a:ext cx="1420582" cy="400110"/>
          </a:xfrm>
          <a:prstGeom prst="rect">
            <a:avLst/>
          </a:prstGeom>
          <a:noFill/>
        </p:spPr>
        <p:txBody>
          <a:bodyPr wrap="none" rtlCol="0">
            <a:spAutoFit/>
          </a:bodyPr>
          <a:lstStyle/>
          <a:p>
            <a:r>
              <a:rPr kumimoji="1" lang="en-US" altLang="ja-JP" sz="2000" dirty="0" err="1"/>
              <a:t>mainbeam</a:t>
            </a:r>
            <a:endParaRPr kumimoji="1" lang="ja-JP" altLang="en-US" sz="2000"/>
          </a:p>
        </p:txBody>
      </p:sp>
      <p:sp>
        <p:nvSpPr>
          <p:cNvPr id="14" name="テキスト ボックス 13">
            <a:extLst>
              <a:ext uri="{FF2B5EF4-FFF2-40B4-BE49-F238E27FC236}">
                <a16:creationId xmlns:a16="http://schemas.microsoft.com/office/drawing/2014/main" id="{473D5380-5748-0431-FC2D-777EFCD9155A}"/>
              </a:ext>
            </a:extLst>
          </p:cNvPr>
          <p:cNvSpPr txBox="1"/>
          <p:nvPr/>
        </p:nvSpPr>
        <p:spPr>
          <a:xfrm rot="1348507">
            <a:off x="6486203" y="1496954"/>
            <a:ext cx="1281120" cy="400110"/>
          </a:xfrm>
          <a:prstGeom prst="rect">
            <a:avLst/>
          </a:prstGeom>
          <a:noFill/>
        </p:spPr>
        <p:txBody>
          <a:bodyPr wrap="none" rtlCol="0">
            <a:spAutoFit/>
          </a:bodyPr>
          <a:lstStyle/>
          <a:p>
            <a:r>
              <a:rPr kumimoji="1" lang="en-US" altLang="ja-JP" sz="2000" dirty="0"/>
              <a:t>straylight</a:t>
            </a:r>
            <a:endParaRPr kumimoji="1" lang="ja-JP" altLang="en-US" sz="2000"/>
          </a:p>
        </p:txBody>
      </p:sp>
      <p:sp>
        <p:nvSpPr>
          <p:cNvPr id="15" name="テキスト ボックス 14">
            <a:extLst>
              <a:ext uri="{FF2B5EF4-FFF2-40B4-BE49-F238E27FC236}">
                <a16:creationId xmlns:a16="http://schemas.microsoft.com/office/drawing/2014/main" id="{695740FC-D704-6BF5-5551-28FBD6718152}"/>
              </a:ext>
            </a:extLst>
          </p:cNvPr>
          <p:cNvSpPr txBox="1"/>
          <p:nvPr/>
        </p:nvSpPr>
        <p:spPr>
          <a:xfrm rot="20398654">
            <a:off x="3866328" y="1450116"/>
            <a:ext cx="1281120" cy="400110"/>
          </a:xfrm>
          <a:prstGeom prst="rect">
            <a:avLst/>
          </a:prstGeom>
          <a:noFill/>
        </p:spPr>
        <p:txBody>
          <a:bodyPr wrap="none" rtlCol="0">
            <a:spAutoFit/>
          </a:bodyPr>
          <a:lstStyle/>
          <a:p>
            <a:r>
              <a:rPr kumimoji="1" lang="en-US" altLang="ja-JP" sz="2000" dirty="0"/>
              <a:t>straylight</a:t>
            </a:r>
            <a:endParaRPr kumimoji="1" lang="ja-JP" altLang="en-US" sz="2000"/>
          </a:p>
        </p:txBody>
      </p:sp>
      <p:sp>
        <p:nvSpPr>
          <p:cNvPr id="5" name="テキスト ボックス 4">
            <a:extLst>
              <a:ext uri="{FF2B5EF4-FFF2-40B4-BE49-F238E27FC236}">
                <a16:creationId xmlns:a16="http://schemas.microsoft.com/office/drawing/2014/main" id="{37885461-3D8D-4419-690A-B6F6502441EE}"/>
              </a:ext>
            </a:extLst>
          </p:cNvPr>
          <p:cNvSpPr txBox="1"/>
          <p:nvPr/>
        </p:nvSpPr>
        <p:spPr>
          <a:xfrm>
            <a:off x="3737839" y="5994400"/>
            <a:ext cx="4185762" cy="830997"/>
          </a:xfrm>
          <a:prstGeom prst="rect">
            <a:avLst/>
          </a:prstGeom>
          <a:noFill/>
        </p:spPr>
        <p:txBody>
          <a:bodyPr wrap="none" rtlCol="0">
            <a:spAutoFit/>
          </a:bodyPr>
          <a:lstStyle/>
          <a:p>
            <a:pPr algn="ctr"/>
            <a:r>
              <a:rPr kumimoji="1" lang="ja-JP" altLang="en-US" sz="2400">
                <a:latin typeface="Klee Medium" panose="02020600000000000000" pitchFamily="18" charset="-128"/>
                <a:ea typeface="Klee Medium" panose="02020600000000000000" pitchFamily="18" charset="-128"/>
              </a:rPr>
              <a:t>バッフルがなかった場合に</a:t>
            </a:r>
            <a:endParaRPr kumimoji="1" lang="en-US" altLang="ja-JP" sz="2400" dirty="0">
              <a:latin typeface="Klee Medium" panose="02020600000000000000" pitchFamily="18" charset="-128"/>
              <a:ea typeface="Klee Medium" panose="02020600000000000000" pitchFamily="18" charset="-128"/>
            </a:endParaRPr>
          </a:p>
          <a:p>
            <a:pPr algn="ctr"/>
            <a:r>
              <a:rPr kumimoji="1" lang="ja-JP" altLang="en-US" sz="2400">
                <a:latin typeface="Klee Medium" panose="02020600000000000000" pitchFamily="18" charset="-128"/>
                <a:ea typeface="Klee Medium" panose="02020600000000000000" pitchFamily="18" charset="-128"/>
              </a:rPr>
              <a:t>検出器に到達する全ての光路</a:t>
            </a:r>
          </a:p>
        </p:txBody>
      </p:sp>
    </p:spTree>
    <p:extLst>
      <p:ext uri="{BB962C8B-B14F-4D97-AF65-F5344CB8AC3E}">
        <p14:creationId xmlns:p14="http://schemas.microsoft.com/office/powerpoint/2010/main" val="22699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E4DDF-0A8A-9217-3CCC-C67549CA63E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E0F55C-0255-9329-7F09-7CB2FFC13E2E}"/>
              </a:ext>
            </a:extLst>
          </p:cNvPr>
          <p:cNvSpPr>
            <a:spLocks noGrp="1"/>
          </p:cNvSpPr>
          <p:nvPr>
            <p:ph type="sldNum" sz="quarter" idx="12"/>
          </p:nvPr>
        </p:nvSpPr>
        <p:spPr/>
        <p:txBody>
          <a:bodyPr/>
          <a:lstStyle/>
          <a:p>
            <a:fld id="{3AB18A00-159B-FF42-B555-EA68349E8C07}" type="slidenum">
              <a:rPr lang="ja-JP" altLang="en-US" smtClean="0"/>
              <a:pPr/>
              <a:t>19</a:t>
            </a:fld>
            <a:endParaRPr lang="ja-JP" altLang="en-US"/>
          </a:p>
        </p:txBody>
      </p:sp>
      <p:sp>
        <p:nvSpPr>
          <p:cNvPr id="3" name="タイトル 2">
            <a:extLst>
              <a:ext uri="{FF2B5EF4-FFF2-40B4-BE49-F238E27FC236}">
                <a16:creationId xmlns:a16="http://schemas.microsoft.com/office/drawing/2014/main" id="{5C787F0A-7B3D-2844-BB22-86E48E12C90E}"/>
              </a:ext>
            </a:extLst>
          </p:cNvPr>
          <p:cNvSpPr>
            <a:spLocks noGrp="1"/>
          </p:cNvSpPr>
          <p:nvPr>
            <p:ph type="title"/>
          </p:nvPr>
        </p:nvSpPr>
        <p:spPr>
          <a:xfrm>
            <a:off x="126167" y="147639"/>
            <a:ext cx="10515600" cy="889713"/>
          </a:xfrm>
        </p:spPr>
        <p:txBody>
          <a:bodyPr>
            <a:normAutofit/>
          </a:bodyPr>
          <a:lstStyle/>
          <a:p>
            <a:r>
              <a:rPr lang="el-GR" altLang="ja-JP" dirty="0"/>
              <a:t>3</a:t>
            </a:r>
            <a:r>
              <a:rPr lang="en-US" altLang="ja-JP" sz="4400" dirty="0">
                <a:latin typeface="Klee Medium" panose="02020600000000000000" pitchFamily="18" charset="-128"/>
                <a:ea typeface="Klee Medium" panose="02020600000000000000" pitchFamily="18" charset="-128"/>
              </a:rPr>
              <a:t>. </a:t>
            </a:r>
            <a:r>
              <a:rPr lang="ja-JP" altLang="en-US" sz="4400">
                <a:latin typeface="Klee Medium" panose="02020600000000000000" pitchFamily="18" charset="-128"/>
                <a:ea typeface="Klee Medium" panose="02020600000000000000" pitchFamily="18" charset="-128"/>
              </a:rPr>
              <a:t>本研究の目的</a:t>
            </a:r>
            <a:endParaRPr kumimoji="1" lang="ja-JP" altLang="en-US"/>
          </a:p>
        </p:txBody>
      </p:sp>
      <p:sp>
        <p:nvSpPr>
          <p:cNvPr id="17" name="テキスト ボックス 16">
            <a:extLst>
              <a:ext uri="{FF2B5EF4-FFF2-40B4-BE49-F238E27FC236}">
                <a16:creationId xmlns:a16="http://schemas.microsoft.com/office/drawing/2014/main" id="{1131DCFA-75E7-0CA1-CC65-F60B04CC7646}"/>
              </a:ext>
            </a:extLst>
          </p:cNvPr>
          <p:cNvSpPr txBox="1"/>
          <p:nvPr/>
        </p:nvSpPr>
        <p:spPr>
          <a:xfrm>
            <a:off x="1001369" y="2129959"/>
            <a:ext cx="10189262" cy="3785652"/>
          </a:xfrm>
          <a:prstGeom prst="rect">
            <a:avLst/>
          </a:prstGeom>
          <a:noFill/>
        </p:spPr>
        <p:txBody>
          <a:bodyPr wrap="square" rtlCol="0">
            <a:spAutoFit/>
          </a:bodyPr>
          <a:lstStyle/>
          <a:p>
            <a:r>
              <a:rPr kumimoji="1" lang="ja-JP" altLang="en-US" sz="2400"/>
              <a:t>○先行研究　：　</a:t>
            </a:r>
            <a:r>
              <a:rPr kumimoji="1" lang="en-US" altLang="ja-JP" sz="2400" dirty="0" err="1"/>
              <a:t>Yonggil</a:t>
            </a:r>
            <a:r>
              <a:rPr kumimoji="1" lang="en-US" altLang="ja-JP" sz="2400" dirty="0"/>
              <a:t> et al.(2023)</a:t>
            </a:r>
            <a:r>
              <a:rPr kumimoji="1" lang="ja-JP" altLang="en-US" sz="2400"/>
              <a:t>によって、</a:t>
            </a:r>
            <a:r>
              <a:rPr kumimoji="1" lang="en-US" altLang="ja-JP" sz="2400" dirty="0"/>
              <a:t>straylight</a:t>
            </a:r>
            <a:r>
              <a:rPr lang="ja-JP" altLang="en-US" sz="2400"/>
              <a:t>が</a:t>
            </a:r>
            <a:r>
              <a:rPr kumimoji="1" lang="en-US" altLang="ja-JP" sz="2400" dirty="0"/>
              <a:t>CMB</a:t>
            </a:r>
            <a:r>
              <a:rPr kumimoji="1" lang="ja-JP" altLang="en-US" sz="2400"/>
              <a:t>観測に　　　　　　　　　　　　　</a:t>
            </a:r>
            <a:endParaRPr kumimoji="1" lang="en-US" altLang="ja-JP" sz="2400" dirty="0"/>
          </a:p>
          <a:p>
            <a:r>
              <a:rPr lang="ja-JP" altLang="en-US" sz="2400"/>
              <a:t>　　　　　　　　</a:t>
            </a:r>
            <a:r>
              <a:rPr kumimoji="1" lang="ja-JP" altLang="en-US" sz="2400"/>
              <a:t>与える影響の</a:t>
            </a:r>
            <a:r>
              <a:rPr kumimoji="1" lang="ja-JP" altLang="en-US" sz="2400" b="1"/>
              <a:t>一部</a:t>
            </a:r>
            <a:r>
              <a:rPr kumimoji="1" lang="ja-JP" altLang="en-US" sz="2400"/>
              <a:t>の定量評価</a:t>
            </a:r>
            <a:r>
              <a:rPr lang="ja-JP" altLang="en-US" sz="2400"/>
              <a:t>が行われた。</a:t>
            </a:r>
            <a:endParaRPr lang="en-US" altLang="ja-JP" sz="2400" dirty="0"/>
          </a:p>
          <a:p>
            <a:endParaRPr kumimoji="1" lang="en-US" altLang="ja-JP" sz="2400" dirty="0"/>
          </a:p>
          <a:p>
            <a:endParaRPr lang="en-US" altLang="ja-JP" sz="2400" dirty="0"/>
          </a:p>
          <a:p>
            <a:endParaRPr kumimoji="1" lang="en-US" altLang="ja-JP" sz="2400" dirty="0"/>
          </a:p>
          <a:p>
            <a:r>
              <a:rPr lang="ja-JP" altLang="en-US" sz="2400"/>
              <a:t>　　　　　　　　　　　　　　　　　　　　　　　　</a:t>
            </a:r>
            <a:endParaRPr kumimoji="1" lang="en-US" altLang="ja-JP" sz="2400" dirty="0"/>
          </a:p>
          <a:p>
            <a:endParaRPr lang="en-US" altLang="ja-JP" sz="2400" dirty="0"/>
          </a:p>
          <a:p>
            <a:endParaRPr lang="en-US" altLang="ja-JP" sz="2400" dirty="0"/>
          </a:p>
          <a:p>
            <a:r>
              <a:rPr kumimoji="1" lang="ja-JP" altLang="en-US" sz="2400"/>
              <a:t>○本研究　　</a:t>
            </a:r>
            <a:r>
              <a:rPr lang="ja-JP" altLang="en-US" sz="2400"/>
              <a:t>：　実際の光学系の設定を取り入れ、</a:t>
            </a:r>
            <a:endParaRPr kumimoji="1" lang="en-US" altLang="ja-JP" sz="2400" dirty="0"/>
          </a:p>
          <a:p>
            <a:r>
              <a:rPr lang="ja-JP" altLang="en-US" sz="2400"/>
              <a:t>　　　　　　　　</a:t>
            </a:r>
            <a:r>
              <a:rPr kumimoji="1" lang="en-US" altLang="ja-JP" sz="2400" dirty="0"/>
              <a:t>straylight</a:t>
            </a:r>
            <a:r>
              <a:rPr kumimoji="1" lang="ja-JP" altLang="en-US" sz="2400"/>
              <a:t>が</a:t>
            </a:r>
            <a:r>
              <a:rPr kumimoji="1" lang="en-US" altLang="ja-JP" sz="2400" dirty="0"/>
              <a:t>CMB</a:t>
            </a:r>
            <a:r>
              <a:rPr kumimoji="1" lang="ja-JP" altLang="en-US" sz="2400"/>
              <a:t>観測に与える影響の</a:t>
            </a:r>
            <a:r>
              <a:rPr kumimoji="1" lang="ja-JP" altLang="en-US" sz="2400" b="1"/>
              <a:t>全て</a:t>
            </a:r>
            <a:r>
              <a:rPr kumimoji="1" lang="ja-JP" altLang="en-US" sz="2400"/>
              <a:t>を評価する。</a:t>
            </a:r>
            <a:endParaRPr kumimoji="1" lang="en-US" altLang="ja-JP" sz="2400" dirty="0"/>
          </a:p>
        </p:txBody>
      </p:sp>
      <p:sp>
        <p:nvSpPr>
          <p:cNvPr id="18" name="下矢印 17">
            <a:extLst>
              <a:ext uri="{FF2B5EF4-FFF2-40B4-BE49-F238E27FC236}">
                <a16:creationId xmlns:a16="http://schemas.microsoft.com/office/drawing/2014/main" id="{69D6C44C-0597-0F9C-861F-9A709053DCE7}"/>
              </a:ext>
            </a:extLst>
          </p:cNvPr>
          <p:cNvSpPr/>
          <p:nvPr/>
        </p:nvSpPr>
        <p:spPr>
          <a:xfrm>
            <a:off x="5846162" y="3252865"/>
            <a:ext cx="1004341" cy="1139252"/>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73F1175-B816-772E-B860-16A48E6D8D99}"/>
              </a:ext>
            </a:extLst>
          </p:cNvPr>
          <p:cNvSpPr txBox="1"/>
          <p:nvPr/>
        </p:nvSpPr>
        <p:spPr>
          <a:xfrm>
            <a:off x="6938683" y="3468787"/>
            <a:ext cx="4484493" cy="1107996"/>
          </a:xfrm>
          <a:prstGeom prst="rect">
            <a:avLst/>
          </a:prstGeom>
          <a:noFill/>
        </p:spPr>
        <p:txBody>
          <a:bodyPr wrap="square" rtlCol="0">
            <a:spAutoFit/>
          </a:bodyPr>
          <a:lstStyle/>
          <a:p>
            <a:r>
              <a:rPr lang="en-US" altLang="ja-JP" sz="2400" dirty="0" err="1"/>
              <a:t>Yonggil</a:t>
            </a:r>
            <a:r>
              <a:rPr kumimoji="1" lang="en-US" altLang="ja-JP" sz="2400" dirty="0"/>
              <a:t> et al.(2023)</a:t>
            </a:r>
            <a:r>
              <a:rPr lang="ja-JP" altLang="en-US" sz="2400"/>
              <a:t>の評価後、光学系の大きな変更が行われた</a:t>
            </a:r>
            <a:r>
              <a:rPr lang="ja-JP" altLang="en-US"/>
              <a:t>。</a:t>
            </a:r>
            <a:endParaRPr lang="en-US" altLang="ja-JP" dirty="0"/>
          </a:p>
          <a:p>
            <a:endParaRPr kumimoji="1" lang="ja-JP" altLang="en-US"/>
          </a:p>
        </p:txBody>
      </p:sp>
    </p:spTree>
    <p:extLst>
      <p:ext uri="{BB962C8B-B14F-4D97-AF65-F5344CB8AC3E}">
        <p14:creationId xmlns:p14="http://schemas.microsoft.com/office/powerpoint/2010/main" val="256770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02BD5-4F69-CCE6-DAEC-ABAC4A223450}"/>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6C302D5D-F473-8384-CCC4-194B83AFDADB}"/>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latin typeface="Klee Medium" panose="02020600000000000000" pitchFamily="18" charset="-128"/>
                <a:ea typeface="Klee Medium" panose="02020600000000000000" pitchFamily="18" charset="-128"/>
              </a:rPr>
              <a:t>GroundBIRD</a:t>
            </a:r>
            <a:r>
              <a:rPr kumimoji="1" lang="ja-JP" altLang="en-US" sz="3200">
                <a:latin typeface="Klee Medium" panose="02020600000000000000" pitchFamily="18" charset="-128"/>
                <a:ea typeface="Klee Medium" panose="02020600000000000000" pitchFamily="18" charset="-128"/>
              </a:rPr>
              <a:t>望遠鏡について</a:t>
            </a:r>
            <a:endParaRPr lang="en-US" altLang="ja-JP" sz="3200" dirty="0">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latin typeface="Klee Medium" panose="02020600000000000000" pitchFamily="18" charset="-128"/>
                <a:ea typeface="Klee Medium" panose="02020600000000000000" pitchFamily="18" charset="-128"/>
              </a:rPr>
              <a:t>光学系の紹介</a:t>
            </a:r>
            <a:endParaRPr kumimoji="1"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本研究の目的</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シミュレーションの方法</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結果</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今後の課題</a:t>
            </a:r>
            <a:endParaRPr lang="en-US" altLang="ja-JP" sz="3200" dirty="0">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91A48E5B-4FEE-0B83-F220-7D37F2E30872}"/>
              </a:ext>
            </a:extLst>
          </p:cNvPr>
          <p:cNvSpPr>
            <a:spLocks noGrp="1"/>
          </p:cNvSpPr>
          <p:nvPr>
            <p:ph type="sldNum" sz="quarter" idx="12"/>
          </p:nvPr>
        </p:nvSpPr>
        <p:spPr/>
        <p:txBody>
          <a:bodyPr/>
          <a:lstStyle/>
          <a:p>
            <a:fld id="{3AB18A00-159B-FF42-B555-EA68349E8C07}" type="slidenum">
              <a:rPr lang="ja-JP" altLang="en-US" smtClean="0"/>
              <a:pPr/>
              <a:t>2</a:t>
            </a:fld>
            <a:endParaRPr lang="ja-JP" altLang="en-US"/>
          </a:p>
        </p:txBody>
      </p:sp>
    </p:spTree>
    <p:extLst>
      <p:ext uri="{BB962C8B-B14F-4D97-AF65-F5344CB8AC3E}">
        <p14:creationId xmlns:p14="http://schemas.microsoft.com/office/powerpoint/2010/main" val="3685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0BBD1-1A28-E469-F139-9029187CFABB}"/>
              </a:ext>
            </a:extLst>
          </p:cNvPr>
          <p:cNvSpPr>
            <a:spLocks noGrp="1"/>
          </p:cNvSpPr>
          <p:nvPr>
            <p:ph type="title"/>
          </p:nvPr>
        </p:nvSpPr>
        <p:spPr/>
        <p:txBody>
          <a:bodyPr/>
          <a:lstStyle/>
          <a:p>
            <a:r>
              <a:rPr lang="el-GR" altLang="ja-JP" dirty="0"/>
              <a:t>3</a:t>
            </a:r>
            <a:r>
              <a:rPr lang="en-US" altLang="ja-JP" sz="4400" dirty="0">
                <a:latin typeface="Klee Medium" panose="02020600000000000000" pitchFamily="18" charset="-128"/>
                <a:ea typeface="Klee Medium" panose="02020600000000000000" pitchFamily="18" charset="-128"/>
              </a:rPr>
              <a:t>. </a:t>
            </a:r>
            <a:r>
              <a:rPr lang="ja-JP" altLang="en-US" sz="4400">
                <a:latin typeface="Klee Medium" panose="02020600000000000000" pitchFamily="18" charset="-128"/>
                <a:ea typeface="Klee Medium" panose="02020600000000000000" pitchFamily="18" charset="-128"/>
              </a:rPr>
              <a:t>本研究の目的</a:t>
            </a:r>
            <a:endParaRPr kumimoji="1" lang="ja-JP" altLang="en-US"/>
          </a:p>
        </p:txBody>
      </p:sp>
      <p:pic>
        <p:nvPicPr>
          <p:cNvPr id="5" name="図 4" descr="テキスト が含まれている画像&#10;&#10;自動的に生成された説明">
            <a:extLst>
              <a:ext uri="{FF2B5EF4-FFF2-40B4-BE49-F238E27FC236}">
                <a16:creationId xmlns:a16="http://schemas.microsoft.com/office/drawing/2014/main" id="{946F916C-86BF-917F-AA70-6BAE1CCFD02F}"/>
              </a:ext>
            </a:extLst>
          </p:cNvPr>
          <p:cNvPicPr>
            <a:picLocks noChangeAspect="1"/>
          </p:cNvPicPr>
          <p:nvPr/>
        </p:nvPicPr>
        <p:blipFill rotWithShape="1">
          <a:blip r:embed="rId3"/>
          <a:srcRect b="21767"/>
          <a:stretch/>
        </p:blipFill>
        <p:spPr>
          <a:xfrm>
            <a:off x="521227" y="4408871"/>
            <a:ext cx="4050393" cy="2097352"/>
          </a:xfrm>
          <a:prstGeom prst="rect">
            <a:avLst/>
          </a:prstGeom>
        </p:spPr>
      </p:pic>
      <p:pic>
        <p:nvPicPr>
          <p:cNvPr id="6" name="図 5" descr="屋外, グリーン, 駐車, 座る が含まれている画像&#10;&#10;自動的に生成された説明">
            <a:extLst>
              <a:ext uri="{FF2B5EF4-FFF2-40B4-BE49-F238E27FC236}">
                <a16:creationId xmlns:a16="http://schemas.microsoft.com/office/drawing/2014/main" id="{7C0DE5A9-AC23-BCC8-93B5-E774CB40D494}"/>
              </a:ext>
            </a:extLst>
          </p:cNvPr>
          <p:cNvPicPr>
            <a:picLocks noChangeAspect="1"/>
          </p:cNvPicPr>
          <p:nvPr/>
        </p:nvPicPr>
        <p:blipFill rotWithShape="1">
          <a:blip r:embed="rId4"/>
          <a:srcRect l="11913" r="10499" b="6998"/>
          <a:stretch/>
        </p:blipFill>
        <p:spPr>
          <a:xfrm>
            <a:off x="1057654" y="1580227"/>
            <a:ext cx="2529608" cy="2274135"/>
          </a:xfrm>
          <a:prstGeom prst="rect">
            <a:avLst/>
          </a:prstGeom>
          <a:effectLst>
            <a:softEdge rad="63500"/>
          </a:effectLst>
        </p:spPr>
      </p:pic>
      <p:sp>
        <p:nvSpPr>
          <p:cNvPr id="7" name="テキスト ボックス 6">
            <a:extLst>
              <a:ext uri="{FF2B5EF4-FFF2-40B4-BE49-F238E27FC236}">
                <a16:creationId xmlns:a16="http://schemas.microsoft.com/office/drawing/2014/main" id="{EC6E17D5-90D4-5AE7-9356-A3749A244010}"/>
              </a:ext>
            </a:extLst>
          </p:cNvPr>
          <p:cNvSpPr txBox="1"/>
          <p:nvPr/>
        </p:nvSpPr>
        <p:spPr>
          <a:xfrm>
            <a:off x="1924174" y="3888181"/>
            <a:ext cx="1518364" cy="369332"/>
          </a:xfrm>
          <a:prstGeom prst="rect">
            <a:avLst/>
          </a:prstGeom>
          <a:noFill/>
        </p:spPr>
        <p:txBody>
          <a:bodyPr wrap="none" rtlCol="0">
            <a:spAutoFit/>
          </a:bodyPr>
          <a:lstStyle/>
          <a:p>
            <a:r>
              <a:rPr kumimoji="1" lang="en-US" altLang="ja-JP" dirty="0"/>
              <a:t>GroundBIRD</a:t>
            </a:r>
            <a:endParaRPr kumimoji="1" lang="ja-JP" altLang="en-US"/>
          </a:p>
        </p:txBody>
      </p:sp>
      <p:sp>
        <p:nvSpPr>
          <p:cNvPr id="8" name="テキスト ボックス 7">
            <a:extLst>
              <a:ext uri="{FF2B5EF4-FFF2-40B4-BE49-F238E27FC236}">
                <a16:creationId xmlns:a16="http://schemas.microsoft.com/office/drawing/2014/main" id="{173A42E9-14A9-298C-7EFF-3B2DE4BB49FF}"/>
              </a:ext>
            </a:extLst>
          </p:cNvPr>
          <p:cNvSpPr txBox="1"/>
          <p:nvPr/>
        </p:nvSpPr>
        <p:spPr>
          <a:xfrm>
            <a:off x="1971586" y="6488668"/>
            <a:ext cx="1149674" cy="369332"/>
          </a:xfrm>
          <a:prstGeom prst="rect">
            <a:avLst/>
          </a:prstGeom>
          <a:noFill/>
        </p:spPr>
        <p:txBody>
          <a:bodyPr wrap="none" rtlCol="0">
            <a:spAutoFit/>
          </a:bodyPr>
          <a:lstStyle/>
          <a:p>
            <a:r>
              <a:rPr kumimoji="1" lang="en-US" altLang="ja-JP" dirty="0" err="1"/>
              <a:t>LIteBIRD</a:t>
            </a:r>
            <a:endParaRPr kumimoji="1" lang="ja-JP" altLang="en-US"/>
          </a:p>
        </p:txBody>
      </p:sp>
      <p:sp>
        <p:nvSpPr>
          <p:cNvPr id="9" name="テキスト ボックス 8">
            <a:extLst>
              <a:ext uri="{FF2B5EF4-FFF2-40B4-BE49-F238E27FC236}">
                <a16:creationId xmlns:a16="http://schemas.microsoft.com/office/drawing/2014/main" id="{47CF0674-40B6-5A3B-EF62-3194D2151711}"/>
              </a:ext>
            </a:extLst>
          </p:cNvPr>
          <p:cNvSpPr txBox="1"/>
          <p:nvPr/>
        </p:nvSpPr>
        <p:spPr>
          <a:xfrm>
            <a:off x="5049672" y="1969478"/>
            <a:ext cx="6387362" cy="2677656"/>
          </a:xfrm>
          <a:prstGeom prst="rect">
            <a:avLst/>
          </a:prstGeom>
          <a:noFill/>
        </p:spPr>
        <p:txBody>
          <a:bodyPr wrap="square" rtlCol="0">
            <a:spAutoFit/>
          </a:bodyPr>
          <a:lstStyle/>
          <a:p>
            <a:r>
              <a:rPr kumimoji="1" lang="en-US" altLang="ja-JP" sz="2400" dirty="0"/>
              <a:t>GroundBIRD</a:t>
            </a:r>
            <a:r>
              <a:rPr kumimoji="1" lang="ja-JP" altLang="en-US" sz="2400"/>
              <a:t>は</a:t>
            </a:r>
            <a:r>
              <a:rPr kumimoji="1" lang="en-US" altLang="ja-JP" sz="2400" dirty="0"/>
              <a:t>CMB</a:t>
            </a:r>
            <a:r>
              <a:rPr kumimoji="1" lang="ja-JP" altLang="en-US" sz="2400"/>
              <a:t>偏光観測衛星</a:t>
            </a:r>
            <a:r>
              <a:rPr kumimoji="1" lang="en-US" altLang="ja-JP" sz="2400" dirty="0" err="1"/>
              <a:t>LiteBIRD</a:t>
            </a:r>
            <a:r>
              <a:rPr kumimoji="1" lang="ja-JP" altLang="en-US" sz="2400"/>
              <a:t>と</a:t>
            </a:r>
            <a:endParaRPr kumimoji="1" lang="en-US" altLang="ja-JP" sz="2400" dirty="0"/>
          </a:p>
          <a:p>
            <a:r>
              <a:rPr kumimoji="1" lang="ja-JP" altLang="en-US" sz="2400"/>
              <a:t>ほぼ同じ光学系を持ち、</a:t>
            </a:r>
            <a:r>
              <a:rPr kumimoji="1" lang="en-US" altLang="ja-JP" sz="2400" dirty="0"/>
              <a:t> </a:t>
            </a:r>
            <a:r>
              <a:rPr kumimoji="1" lang="en-US" altLang="ja-JP" sz="2400" dirty="0" err="1"/>
              <a:t>LiteBIRD</a:t>
            </a:r>
            <a:r>
              <a:rPr kumimoji="1" lang="ja-JP" altLang="en-US" sz="2400"/>
              <a:t>のテスト実験としての位置付けも持つ。</a:t>
            </a:r>
            <a:endParaRPr kumimoji="1" lang="en-US" altLang="ja-JP" sz="2400" dirty="0"/>
          </a:p>
          <a:p>
            <a:endParaRPr kumimoji="1" lang="en-US" altLang="ja-JP" sz="2400" dirty="0"/>
          </a:p>
          <a:p>
            <a:r>
              <a:rPr lang="en-US" altLang="ja-JP" sz="2400" dirty="0"/>
              <a:t>→</a:t>
            </a:r>
            <a:r>
              <a:rPr lang="ja-JP" altLang="en-US" sz="2400"/>
              <a:t>光学シミュレーションや実測による望遠鏡の光学評価は日本の宇宙将来計画の成功のためにも非常に重要である。</a:t>
            </a:r>
            <a:endParaRPr kumimoji="1" lang="en-US" altLang="ja-JP" sz="2400" dirty="0"/>
          </a:p>
        </p:txBody>
      </p:sp>
    </p:spTree>
    <p:extLst>
      <p:ext uri="{BB962C8B-B14F-4D97-AF65-F5344CB8AC3E}">
        <p14:creationId xmlns:p14="http://schemas.microsoft.com/office/powerpoint/2010/main" val="94091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4C058-0428-C1B2-DFE0-7DD26EF04C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2ADD3FB-09A7-92A5-E047-0CC6E21C5785}"/>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41A055A2-B81D-DC8F-0231-4214DDA4977A}"/>
              </a:ext>
            </a:extLst>
          </p:cNvPr>
          <p:cNvSpPr txBox="1"/>
          <p:nvPr/>
        </p:nvSpPr>
        <p:spPr>
          <a:xfrm>
            <a:off x="1459614" y="1555036"/>
            <a:ext cx="9687267"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solidFill>
                  <a:schemeClr val="bg1">
                    <a:lumMod val="75000"/>
                  </a:schemeClr>
                </a:solidFill>
                <a:latin typeface="Klee Medium" panose="02020600000000000000" pitchFamily="18" charset="-128"/>
                <a:ea typeface="Klee Medium" panose="02020600000000000000" pitchFamily="18" charset="-128"/>
              </a:rPr>
              <a:t>GroundBIRD</a:t>
            </a:r>
            <a:r>
              <a:rPr kumimoji="1" lang="ja-JP" altLang="en-US" sz="3200">
                <a:solidFill>
                  <a:schemeClr val="bg1">
                    <a:lumMod val="75000"/>
                  </a:schemeClr>
                </a:solidFill>
                <a:latin typeface="Klee Medium" panose="02020600000000000000" pitchFamily="18" charset="-128"/>
                <a:ea typeface="Klee Medium" panose="02020600000000000000" pitchFamily="18" charset="-128"/>
              </a:rPr>
              <a:t>望遠鏡について</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solidFill>
                  <a:schemeClr val="bg1">
                    <a:lumMod val="75000"/>
                  </a:schemeClr>
                </a:solidFill>
                <a:latin typeface="Klee Medium" panose="02020600000000000000" pitchFamily="18" charset="-128"/>
                <a:ea typeface="Klee Medium" panose="02020600000000000000" pitchFamily="18" charset="-128"/>
              </a:rPr>
              <a:t>光学系の紹介</a:t>
            </a:r>
            <a:endParaRPr kumimoji="1"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本研究の目的</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シミュレーションの方法</a:t>
            </a:r>
            <a:r>
              <a:rPr lang="en-US" altLang="ja-JP" sz="3200" dirty="0">
                <a:latin typeface="Klee Medium" panose="02020600000000000000" pitchFamily="18" charset="-128"/>
                <a:ea typeface="Klee Medium" panose="02020600000000000000" pitchFamily="18" charset="-128"/>
              </a:rPr>
              <a:t> </a:t>
            </a:r>
            <a:r>
              <a:rPr lang="ja-JP" altLang="en-US" sz="2400">
                <a:latin typeface="Klee Medium" panose="02020600000000000000" pitchFamily="18" charset="-128"/>
                <a:ea typeface="Klee Medium" panose="02020600000000000000" pitchFamily="18" charset="-128"/>
              </a:rPr>
              <a:t>光学系、受光器、光源、レンズ</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結果</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今後の課題</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38229B28-6909-18FC-880F-169B071E2FD5}"/>
              </a:ext>
            </a:extLst>
          </p:cNvPr>
          <p:cNvSpPr>
            <a:spLocks noGrp="1"/>
          </p:cNvSpPr>
          <p:nvPr>
            <p:ph type="sldNum" sz="quarter" idx="12"/>
          </p:nvPr>
        </p:nvSpPr>
        <p:spPr/>
        <p:txBody>
          <a:bodyPr/>
          <a:lstStyle/>
          <a:p>
            <a:fld id="{3AB18A00-159B-FF42-B555-EA68349E8C07}" type="slidenum">
              <a:rPr lang="ja-JP" altLang="en-US" smtClean="0"/>
              <a:pPr/>
              <a:t>21</a:t>
            </a:fld>
            <a:endParaRPr lang="ja-JP" altLang="en-US"/>
          </a:p>
        </p:txBody>
      </p:sp>
    </p:spTree>
    <p:extLst>
      <p:ext uri="{BB962C8B-B14F-4D97-AF65-F5344CB8AC3E}">
        <p14:creationId xmlns:p14="http://schemas.microsoft.com/office/powerpoint/2010/main" val="22462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F6CFF-EC5A-B25E-8C95-87B3A880F29E}"/>
            </a:ext>
          </a:extLst>
        </p:cNvPr>
        <p:cNvGrpSpPr/>
        <p:nvPr/>
      </p:nvGrpSpPr>
      <p:grpSpPr>
        <a:xfrm>
          <a:off x="0" y="0"/>
          <a:ext cx="0" cy="0"/>
          <a:chOff x="0" y="0"/>
          <a:chExt cx="0" cy="0"/>
        </a:xfrm>
      </p:grpSpPr>
      <p:pic>
        <p:nvPicPr>
          <p:cNvPr id="13" name="図 12" descr="ダイアグラム&#10;&#10;自動的に生成された説明">
            <a:extLst>
              <a:ext uri="{FF2B5EF4-FFF2-40B4-BE49-F238E27FC236}">
                <a16:creationId xmlns:a16="http://schemas.microsoft.com/office/drawing/2014/main" id="{BA6F5E82-BD81-EC73-E0E8-42F10182B589}"/>
              </a:ext>
            </a:extLst>
          </p:cNvPr>
          <p:cNvPicPr>
            <a:picLocks noChangeAspect="1"/>
          </p:cNvPicPr>
          <p:nvPr/>
        </p:nvPicPr>
        <p:blipFill rotWithShape="1">
          <a:blip r:embed="rId3"/>
          <a:srcRect l="35653" r="22803" b="7735"/>
          <a:stretch/>
        </p:blipFill>
        <p:spPr>
          <a:xfrm>
            <a:off x="3181704" y="1744634"/>
            <a:ext cx="2885716" cy="3861339"/>
          </a:xfrm>
          <a:prstGeom prst="rect">
            <a:avLst/>
          </a:prstGeom>
        </p:spPr>
      </p:pic>
      <p:sp>
        <p:nvSpPr>
          <p:cNvPr id="2" name="スライド番号プレースホルダー 1">
            <a:extLst>
              <a:ext uri="{FF2B5EF4-FFF2-40B4-BE49-F238E27FC236}">
                <a16:creationId xmlns:a16="http://schemas.microsoft.com/office/drawing/2014/main" id="{916C13B1-D7F5-9BDC-09F8-35AE020F2408}"/>
              </a:ext>
            </a:extLst>
          </p:cNvPr>
          <p:cNvSpPr>
            <a:spLocks noGrp="1"/>
          </p:cNvSpPr>
          <p:nvPr>
            <p:ph type="sldNum" sz="quarter" idx="12"/>
          </p:nvPr>
        </p:nvSpPr>
        <p:spPr/>
        <p:txBody>
          <a:bodyPr/>
          <a:lstStyle/>
          <a:p>
            <a:fld id="{3AB18A00-159B-FF42-B555-EA68349E8C07}" type="slidenum">
              <a:rPr lang="ja-JP" altLang="en-US" smtClean="0"/>
              <a:pPr/>
              <a:t>22</a:t>
            </a:fld>
            <a:endParaRPr lang="ja-JP" altLang="en-US"/>
          </a:p>
        </p:txBody>
      </p:sp>
      <p:sp>
        <p:nvSpPr>
          <p:cNvPr id="3" name="タイトル 2">
            <a:extLst>
              <a:ext uri="{FF2B5EF4-FFF2-40B4-BE49-F238E27FC236}">
                <a16:creationId xmlns:a16="http://schemas.microsoft.com/office/drawing/2014/main" id="{8C0143BA-4519-0022-1643-8351608A50DB}"/>
              </a:ext>
            </a:extLst>
          </p:cNvPr>
          <p:cNvSpPr>
            <a:spLocks noGrp="1"/>
          </p:cNvSpPr>
          <p:nvPr>
            <p:ph type="title"/>
          </p:nvPr>
        </p:nvSpPr>
        <p:spPr/>
        <p:txBody>
          <a:bodyPr>
            <a:normAutofit/>
          </a:bodyPr>
          <a:lstStyle/>
          <a:p>
            <a:r>
              <a:rPr lang="en-US" altLang="ja-JP" dirty="0"/>
              <a:t>4</a:t>
            </a:r>
            <a:r>
              <a:rPr kumimoji="1" lang="en-US" altLang="ja-JP" dirty="0"/>
              <a:t>. </a:t>
            </a:r>
            <a:r>
              <a:rPr lang="ja-JP" altLang="en-US" sz="4400">
                <a:latin typeface="Klee Medium" panose="02020600000000000000" pitchFamily="18" charset="-128"/>
                <a:ea typeface="Klee Medium" panose="02020600000000000000" pitchFamily="18" charset="-128"/>
              </a:rPr>
              <a:t>シミュレーションの方法</a:t>
            </a:r>
            <a:r>
              <a:rPr lang="en-US" altLang="ja-JP" sz="4400" dirty="0">
                <a:latin typeface="Klee Medium" panose="02020600000000000000" pitchFamily="18" charset="-128"/>
                <a:ea typeface="Klee Medium" panose="02020600000000000000" pitchFamily="18" charset="-128"/>
              </a:rPr>
              <a:t> </a:t>
            </a:r>
            <a:r>
              <a:rPr lang="en-US" altLang="ja-JP" sz="2400" dirty="0">
                <a:latin typeface="Klee Medium" panose="02020600000000000000" pitchFamily="18" charset="-128"/>
                <a:ea typeface="Klee Medium" panose="02020600000000000000" pitchFamily="18" charset="-128"/>
              </a:rPr>
              <a:t>-</a:t>
            </a:r>
            <a:r>
              <a:rPr lang="ja-JP" altLang="en-US" sz="2400"/>
              <a:t>光学系</a:t>
            </a:r>
            <a:r>
              <a:rPr lang="en-US" altLang="ja-JP" sz="2400" dirty="0"/>
              <a:t>-</a:t>
            </a:r>
            <a:endParaRPr kumimoji="1" lang="ja-JP" altLang="en-US" sz="2400"/>
          </a:p>
        </p:txBody>
      </p:sp>
      <p:pic>
        <p:nvPicPr>
          <p:cNvPr id="5" name="図 4" descr="グラフ, じょうごグラフ&#10;&#10;自動的に生成された説明">
            <a:extLst>
              <a:ext uri="{FF2B5EF4-FFF2-40B4-BE49-F238E27FC236}">
                <a16:creationId xmlns:a16="http://schemas.microsoft.com/office/drawing/2014/main" id="{8E8F5138-E5CD-CBFB-FE08-08A83DCD58E5}"/>
              </a:ext>
            </a:extLst>
          </p:cNvPr>
          <p:cNvPicPr>
            <a:picLocks noChangeAspect="1"/>
          </p:cNvPicPr>
          <p:nvPr/>
        </p:nvPicPr>
        <p:blipFill rotWithShape="1">
          <a:blip r:embed="rId4"/>
          <a:srcRect l="30754" t="14642" r="30441" b="12361"/>
          <a:stretch/>
        </p:blipFill>
        <p:spPr>
          <a:xfrm>
            <a:off x="-75358" y="2703344"/>
            <a:ext cx="2561072" cy="2902629"/>
          </a:xfrm>
          <a:prstGeom prst="rect">
            <a:avLst/>
          </a:prstGeom>
        </p:spPr>
      </p:pic>
      <p:sp>
        <p:nvSpPr>
          <p:cNvPr id="6" name="テキスト ボックス 5">
            <a:extLst>
              <a:ext uri="{FF2B5EF4-FFF2-40B4-BE49-F238E27FC236}">
                <a16:creationId xmlns:a16="http://schemas.microsoft.com/office/drawing/2014/main" id="{042F3F0A-3BFC-2B32-5ABF-83B70156146F}"/>
              </a:ext>
            </a:extLst>
          </p:cNvPr>
          <p:cNvSpPr txBox="1"/>
          <p:nvPr/>
        </p:nvSpPr>
        <p:spPr>
          <a:xfrm>
            <a:off x="6096000" y="2164277"/>
            <a:ext cx="6135439" cy="369331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err="1"/>
              <a:t>LightTools</a:t>
            </a:r>
            <a:r>
              <a:rPr kumimoji="1" lang="en-US" altLang="ja-JP" sz="2400" dirty="0"/>
              <a:t>(</a:t>
            </a:r>
            <a:r>
              <a:rPr lang="en-US" altLang="ja-JP" sz="2400" dirty="0"/>
              <a:t>ray tracing simulator)</a:t>
            </a:r>
            <a:r>
              <a:rPr kumimoji="1" lang="ja-JP" altLang="en-US" sz="2400"/>
              <a:t>を使用</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光学系を構築する。</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r>
              <a:rPr lang="ja-JP" altLang="en-US" sz="2400"/>
              <a:t>バッフルをつけることで</a:t>
            </a:r>
            <a:endParaRPr lang="en-US" altLang="ja-JP" sz="2400" dirty="0"/>
          </a:p>
          <a:p>
            <a:r>
              <a:rPr lang="ja-JP" altLang="en-US" sz="2400"/>
              <a:t>　</a:t>
            </a:r>
            <a:r>
              <a:rPr lang="en-US" altLang="ja-JP" sz="2400" dirty="0"/>
              <a:t>straylight</a:t>
            </a:r>
            <a:r>
              <a:rPr lang="ja-JP" altLang="en-US" sz="2400"/>
              <a:t>をカット</a:t>
            </a: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r>
              <a:rPr lang="ja-JP" altLang="en-US" sz="2400"/>
              <a:t>バッフルの内側にはマイクロ波吸収体</a:t>
            </a:r>
            <a:endParaRPr lang="en-US" altLang="ja-JP" sz="2400" dirty="0"/>
          </a:p>
          <a:p>
            <a:pPr marL="285750" indent="-285750">
              <a:buFont typeface="Arial" panose="020B0604020202020204" pitchFamily="34" charset="0"/>
              <a:buChar char="•"/>
            </a:pPr>
            <a:endParaRPr kumimoji="1" lang="en-US" altLang="ja-JP" dirty="0"/>
          </a:p>
        </p:txBody>
      </p:sp>
      <p:sp>
        <p:nvSpPr>
          <p:cNvPr id="7" name="テキスト ボックス 6">
            <a:extLst>
              <a:ext uri="{FF2B5EF4-FFF2-40B4-BE49-F238E27FC236}">
                <a16:creationId xmlns:a16="http://schemas.microsoft.com/office/drawing/2014/main" id="{CD886192-97C2-91BC-9A19-FD34525744FF}"/>
              </a:ext>
            </a:extLst>
          </p:cNvPr>
          <p:cNvSpPr txBox="1"/>
          <p:nvPr/>
        </p:nvSpPr>
        <p:spPr>
          <a:xfrm>
            <a:off x="2181538" y="3259686"/>
            <a:ext cx="1107996" cy="369332"/>
          </a:xfrm>
          <a:prstGeom prst="rect">
            <a:avLst/>
          </a:prstGeom>
          <a:noFill/>
        </p:spPr>
        <p:txBody>
          <a:bodyPr wrap="none" rtlCol="0">
            <a:spAutoFit/>
          </a:bodyPr>
          <a:lstStyle/>
          <a:p>
            <a:r>
              <a:rPr kumimoji="1" lang="ja-JP" altLang="en-US"/>
              <a:t>バッフル</a:t>
            </a:r>
          </a:p>
        </p:txBody>
      </p:sp>
      <p:sp>
        <p:nvSpPr>
          <p:cNvPr id="12" name="右中かっこ 11">
            <a:extLst>
              <a:ext uri="{FF2B5EF4-FFF2-40B4-BE49-F238E27FC236}">
                <a16:creationId xmlns:a16="http://schemas.microsoft.com/office/drawing/2014/main" id="{B6493C18-5402-72C8-52BD-152394A5E396}"/>
              </a:ext>
            </a:extLst>
          </p:cNvPr>
          <p:cNvSpPr/>
          <p:nvPr/>
        </p:nvSpPr>
        <p:spPr>
          <a:xfrm>
            <a:off x="1899775" y="2703340"/>
            <a:ext cx="329076" cy="148202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4" name="右中かっこ 3">
            <a:extLst>
              <a:ext uri="{FF2B5EF4-FFF2-40B4-BE49-F238E27FC236}">
                <a16:creationId xmlns:a16="http://schemas.microsoft.com/office/drawing/2014/main" id="{E9EC8691-3A94-91D8-D900-1B37B5787B27}"/>
              </a:ext>
            </a:extLst>
          </p:cNvPr>
          <p:cNvSpPr/>
          <p:nvPr/>
        </p:nvSpPr>
        <p:spPr>
          <a:xfrm rot="10800000">
            <a:off x="3230924" y="2734917"/>
            <a:ext cx="340373" cy="145131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02816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3BE7E-C57D-7BEB-8946-7353C4F68CB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80D8C7-9E38-E578-02DD-CC3463DD92FC}"/>
              </a:ext>
            </a:extLst>
          </p:cNvPr>
          <p:cNvSpPr>
            <a:spLocks noGrp="1"/>
          </p:cNvSpPr>
          <p:nvPr>
            <p:ph type="sldNum" sz="quarter" idx="12"/>
          </p:nvPr>
        </p:nvSpPr>
        <p:spPr/>
        <p:txBody>
          <a:bodyPr/>
          <a:lstStyle/>
          <a:p>
            <a:fld id="{3AB18A00-159B-FF42-B555-EA68349E8C07}" type="slidenum">
              <a:rPr lang="ja-JP" altLang="en-US" smtClean="0"/>
              <a:pPr/>
              <a:t>23</a:t>
            </a:fld>
            <a:endParaRPr lang="ja-JP" altLang="en-US"/>
          </a:p>
        </p:txBody>
      </p:sp>
      <p:sp>
        <p:nvSpPr>
          <p:cNvPr id="3" name="タイトル 2">
            <a:extLst>
              <a:ext uri="{FF2B5EF4-FFF2-40B4-BE49-F238E27FC236}">
                <a16:creationId xmlns:a16="http://schemas.microsoft.com/office/drawing/2014/main" id="{5DE44DE1-DB41-397C-FFFD-0C5196F53200}"/>
              </a:ext>
            </a:extLst>
          </p:cNvPr>
          <p:cNvSpPr>
            <a:spLocks noGrp="1"/>
          </p:cNvSpPr>
          <p:nvPr>
            <p:ph type="title"/>
          </p:nvPr>
        </p:nvSpPr>
        <p:spPr/>
        <p:txBody>
          <a:bodyPr>
            <a:normAutofit/>
          </a:bodyPr>
          <a:lstStyle/>
          <a:p>
            <a:r>
              <a:rPr lang="en-US" altLang="ja-JP" sz="4900" dirty="0"/>
              <a:t>4</a:t>
            </a:r>
            <a:r>
              <a:rPr kumimoji="1" lang="en-US" altLang="ja-JP" sz="4900" dirty="0"/>
              <a:t>. </a:t>
            </a:r>
            <a:r>
              <a:rPr lang="ja-JP" altLang="en-US">
                <a:latin typeface="Klee Medium" panose="02020600000000000000" pitchFamily="18" charset="-128"/>
                <a:ea typeface="Klee Medium" panose="02020600000000000000" pitchFamily="18" charset="-128"/>
              </a:rPr>
              <a:t>シミュレーションの方法</a:t>
            </a:r>
            <a:r>
              <a:rPr lang="en-US" altLang="ja-JP" dirty="0">
                <a:latin typeface="Klee Medium" panose="02020600000000000000" pitchFamily="18" charset="-128"/>
                <a:ea typeface="Klee Medium" panose="02020600000000000000" pitchFamily="18" charset="-128"/>
              </a:rPr>
              <a:t> </a:t>
            </a:r>
            <a:r>
              <a:rPr lang="en-US" altLang="ja-JP" sz="2700" dirty="0">
                <a:latin typeface="Klee Medium" panose="02020600000000000000" pitchFamily="18" charset="-128"/>
                <a:ea typeface="Klee Medium" panose="02020600000000000000" pitchFamily="18" charset="-128"/>
              </a:rPr>
              <a:t>-</a:t>
            </a:r>
            <a:r>
              <a:rPr lang="ja-JP" altLang="en-US" sz="2700"/>
              <a:t>受光器</a:t>
            </a:r>
            <a:r>
              <a:rPr lang="en-US" altLang="ja-JP" sz="2700" dirty="0"/>
              <a:t>-</a:t>
            </a:r>
            <a:endParaRPr kumimoji="1" lang="ja-JP" altLang="en-US" sz="2700"/>
          </a:p>
        </p:txBody>
      </p:sp>
      <p:pic>
        <p:nvPicPr>
          <p:cNvPr id="16" name="図 15" descr="キッチン, テーブル, 大きい, ベッド が含まれている画像&#10;&#10;自動的に生成された説明">
            <a:extLst>
              <a:ext uri="{FF2B5EF4-FFF2-40B4-BE49-F238E27FC236}">
                <a16:creationId xmlns:a16="http://schemas.microsoft.com/office/drawing/2014/main" id="{312274A9-521F-0DF9-0546-92389C443017}"/>
              </a:ext>
            </a:extLst>
          </p:cNvPr>
          <p:cNvPicPr>
            <a:picLocks noChangeAspect="1"/>
          </p:cNvPicPr>
          <p:nvPr/>
        </p:nvPicPr>
        <p:blipFill>
          <a:blip r:embed="rId3"/>
          <a:stretch>
            <a:fillRect/>
          </a:stretch>
        </p:blipFill>
        <p:spPr>
          <a:xfrm>
            <a:off x="960120" y="1743562"/>
            <a:ext cx="4206442" cy="1952482"/>
          </a:xfrm>
          <a:prstGeom prst="rect">
            <a:avLst/>
          </a:prstGeom>
        </p:spPr>
      </p:pic>
      <p:sp>
        <p:nvSpPr>
          <p:cNvPr id="22" name="テキスト ボックス 21">
            <a:extLst>
              <a:ext uri="{FF2B5EF4-FFF2-40B4-BE49-F238E27FC236}">
                <a16:creationId xmlns:a16="http://schemas.microsoft.com/office/drawing/2014/main" id="{DFA3991A-DB61-DB4B-160D-746EC63B5A95}"/>
              </a:ext>
            </a:extLst>
          </p:cNvPr>
          <p:cNvSpPr txBox="1"/>
          <p:nvPr/>
        </p:nvSpPr>
        <p:spPr>
          <a:xfrm>
            <a:off x="5852537" y="2031690"/>
            <a:ext cx="5876930"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受光器は</a:t>
            </a:r>
            <a:r>
              <a:rPr kumimoji="1" lang="en-US" altLang="ja-JP" sz="2400" dirty="0"/>
              <a:t>7</a:t>
            </a:r>
            <a:r>
              <a:rPr kumimoji="1" lang="ja-JP" altLang="en-US" sz="2400"/>
              <a:t>つのモジュールの中心を採用</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受光器の位置、番号は下図</a:t>
            </a:r>
          </a:p>
        </p:txBody>
      </p:sp>
      <p:pic>
        <p:nvPicPr>
          <p:cNvPr id="8" name="図 7" descr="アプリケーション が含まれている画像&#10;&#10;自動的に生成された説明">
            <a:extLst>
              <a:ext uri="{FF2B5EF4-FFF2-40B4-BE49-F238E27FC236}">
                <a16:creationId xmlns:a16="http://schemas.microsoft.com/office/drawing/2014/main" id="{48A67E14-D900-65BF-5C44-9EEDC4D1DF32}"/>
              </a:ext>
            </a:extLst>
          </p:cNvPr>
          <p:cNvPicPr>
            <a:picLocks noChangeAspect="1"/>
          </p:cNvPicPr>
          <p:nvPr/>
        </p:nvPicPr>
        <p:blipFill rotWithShape="1">
          <a:blip r:embed="rId4"/>
          <a:srcRect l="8598" t="15351" r="8598" b="11894"/>
          <a:stretch/>
        </p:blipFill>
        <p:spPr>
          <a:xfrm>
            <a:off x="960120" y="3996813"/>
            <a:ext cx="4118438" cy="2180245"/>
          </a:xfrm>
          <a:prstGeom prst="rect">
            <a:avLst/>
          </a:prstGeom>
        </p:spPr>
      </p:pic>
    </p:spTree>
    <p:extLst>
      <p:ext uri="{BB962C8B-B14F-4D97-AF65-F5344CB8AC3E}">
        <p14:creationId xmlns:p14="http://schemas.microsoft.com/office/powerpoint/2010/main" val="797890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79BB-3F2F-BC97-92A7-4F0B11737E8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825015-E493-7E70-9D52-032F77D50462}"/>
              </a:ext>
            </a:extLst>
          </p:cNvPr>
          <p:cNvSpPr>
            <a:spLocks noGrp="1"/>
          </p:cNvSpPr>
          <p:nvPr>
            <p:ph type="sldNum" sz="quarter" idx="12"/>
          </p:nvPr>
        </p:nvSpPr>
        <p:spPr/>
        <p:txBody>
          <a:bodyPr/>
          <a:lstStyle/>
          <a:p>
            <a:fld id="{3AB18A00-159B-FF42-B555-EA68349E8C07}" type="slidenum">
              <a:rPr lang="ja-JP" altLang="en-US" smtClean="0"/>
              <a:pPr/>
              <a:t>24</a:t>
            </a:fld>
            <a:endParaRPr lang="ja-JP" altLang="en-US"/>
          </a:p>
        </p:txBody>
      </p:sp>
      <p:sp>
        <p:nvSpPr>
          <p:cNvPr id="3" name="タイトル 2">
            <a:extLst>
              <a:ext uri="{FF2B5EF4-FFF2-40B4-BE49-F238E27FC236}">
                <a16:creationId xmlns:a16="http://schemas.microsoft.com/office/drawing/2014/main" id="{BC07E75E-7A93-73A7-0EF6-955B372863CC}"/>
              </a:ext>
            </a:extLst>
          </p:cNvPr>
          <p:cNvSpPr>
            <a:spLocks noGrp="1"/>
          </p:cNvSpPr>
          <p:nvPr>
            <p:ph type="title"/>
          </p:nvPr>
        </p:nvSpPr>
        <p:spPr/>
        <p:txBody>
          <a:bodyPr>
            <a:normAutofit/>
          </a:bodyPr>
          <a:lstStyle/>
          <a:p>
            <a:r>
              <a:rPr lang="en-US" altLang="ja-JP" sz="4900" dirty="0"/>
              <a:t>4</a:t>
            </a:r>
            <a:r>
              <a:rPr kumimoji="1" lang="en-US" altLang="ja-JP" sz="4900" dirty="0"/>
              <a:t>. </a:t>
            </a:r>
            <a:r>
              <a:rPr lang="ja-JP" altLang="en-US">
                <a:latin typeface="Klee Medium" panose="02020600000000000000" pitchFamily="18" charset="-128"/>
                <a:ea typeface="Klee Medium" panose="02020600000000000000" pitchFamily="18" charset="-128"/>
              </a:rPr>
              <a:t>シミュレーションの方法</a:t>
            </a:r>
            <a:r>
              <a:rPr lang="en-US" altLang="ja-JP" dirty="0">
                <a:latin typeface="Klee Medium" panose="02020600000000000000" pitchFamily="18" charset="-128"/>
                <a:ea typeface="Klee Medium" panose="02020600000000000000" pitchFamily="18" charset="-128"/>
              </a:rPr>
              <a:t> </a:t>
            </a:r>
            <a:r>
              <a:rPr lang="en-US" altLang="ja-JP" sz="2700" dirty="0"/>
              <a:t>-</a:t>
            </a:r>
            <a:r>
              <a:rPr lang="ja-JP" altLang="en-US" sz="2700"/>
              <a:t>受光器</a:t>
            </a:r>
            <a:r>
              <a:rPr lang="en-US" altLang="ja-JP" sz="2700" dirty="0"/>
              <a:t>-</a:t>
            </a:r>
            <a:endParaRPr kumimoji="1" lang="ja-JP" altLang="en-US" sz="2700"/>
          </a:p>
        </p:txBody>
      </p:sp>
      <p:pic>
        <p:nvPicPr>
          <p:cNvPr id="16" name="図 15" descr="キッチン, テーブル, 大きい, ベッド が含まれている画像&#10;&#10;自動的に生成された説明">
            <a:extLst>
              <a:ext uri="{FF2B5EF4-FFF2-40B4-BE49-F238E27FC236}">
                <a16:creationId xmlns:a16="http://schemas.microsoft.com/office/drawing/2014/main" id="{FF9BDECF-78B5-55F2-1B3B-694F553AD9CD}"/>
              </a:ext>
            </a:extLst>
          </p:cNvPr>
          <p:cNvPicPr>
            <a:picLocks noChangeAspect="1"/>
          </p:cNvPicPr>
          <p:nvPr/>
        </p:nvPicPr>
        <p:blipFill>
          <a:blip r:embed="rId3"/>
          <a:stretch>
            <a:fillRect/>
          </a:stretch>
        </p:blipFill>
        <p:spPr>
          <a:xfrm>
            <a:off x="960120" y="1743562"/>
            <a:ext cx="4206442" cy="1952482"/>
          </a:xfrm>
          <a:prstGeom prst="rect">
            <a:avLst/>
          </a:prstGeom>
        </p:spPr>
      </p:pic>
      <p:sp>
        <p:nvSpPr>
          <p:cNvPr id="22" name="テキスト ボックス 21">
            <a:extLst>
              <a:ext uri="{FF2B5EF4-FFF2-40B4-BE49-F238E27FC236}">
                <a16:creationId xmlns:a16="http://schemas.microsoft.com/office/drawing/2014/main" id="{322E460C-C1CD-AB3B-3992-E1315FB25D93}"/>
              </a:ext>
            </a:extLst>
          </p:cNvPr>
          <p:cNvSpPr txBox="1"/>
          <p:nvPr/>
        </p:nvSpPr>
        <p:spPr>
          <a:xfrm>
            <a:off x="5852537" y="2031690"/>
            <a:ext cx="5876930" cy="156966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受光器は</a:t>
            </a:r>
            <a:r>
              <a:rPr kumimoji="1" lang="en-US" altLang="ja-JP" sz="2400" dirty="0"/>
              <a:t>7</a:t>
            </a:r>
            <a:r>
              <a:rPr kumimoji="1" lang="ja-JP" altLang="en-US" sz="2400"/>
              <a:t>つのモジュールの中心を採用</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受光器の位置、番号は下図</a:t>
            </a:r>
            <a:endParaRPr kumimoji="1" lang="en-US" altLang="ja-JP" sz="2400" dirty="0"/>
          </a:p>
          <a:p>
            <a:endParaRPr lang="en-US" altLang="ja-JP" sz="2400" dirty="0"/>
          </a:p>
        </p:txBody>
      </p:sp>
      <p:pic>
        <p:nvPicPr>
          <p:cNvPr id="8" name="図 7" descr="アプリケーション が含まれている画像&#10;&#10;自動的に生成された説明">
            <a:extLst>
              <a:ext uri="{FF2B5EF4-FFF2-40B4-BE49-F238E27FC236}">
                <a16:creationId xmlns:a16="http://schemas.microsoft.com/office/drawing/2014/main" id="{ACDE7C5A-6CA8-3969-4DCC-C667825FE460}"/>
              </a:ext>
            </a:extLst>
          </p:cNvPr>
          <p:cNvPicPr>
            <a:picLocks noChangeAspect="1"/>
          </p:cNvPicPr>
          <p:nvPr/>
        </p:nvPicPr>
        <p:blipFill rotWithShape="1">
          <a:blip r:embed="rId4"/>
          <a:srcRect l="8598" t="15351" r="8598" b="11894"/>
          <a:stretch/>
        </p:blipFill>
        <p:spPr>
          <a:xfrm>
            <a:off x="960120" y="3996813"/>
            <a:ext cx="4118438" cy="2180245"/>
          </a:xfrm>
          <a:prstGeom prst="rect">
            <a:avLst/>
          </a:prstGeom>
        </p:spPr>
      </p:pic>
      <p:sp>
        <p:nvSpPr>
          <p:cNvPr id="10" name="テキスト ボックス 9">
            <a:extLst>
              <a:ext uri="{FF2B5EF4-FFF2-40B4-BE49-F238E27FC236}">
                <a16:creationId xmlns:a16="http://schemas.microsoft.com/office/drawing/2014/main" id="{B6631A49-619D-F611-5DF8-F03553EAE95B}"/>
              </a:ext>
            </a:extLst>
          </p:cNvPr>
          <p:cNvSpPr txBox="1"/>
          <p:nvPr/>
        </p:nvSpPr>
        <p:spPr>
          <a:xfrm>
            <a:off x="2921481" y="5147353"/>
            <a:ext cx="431514" cy="369332"/>
          </a:xfrm>
          <a:prstGeom prst="rect">
            <a:avLst/>
          </a:prstGeom>
          <a:noFill/>
        </p:spPr>
        <p:txBody>
          <a:bodyPr wrap="square" rtlCol="0">
            <a:spAutoFit/>
          </a:bodyPr>
          <a:lstStyle/>
          <a:p>
            <a:r>
              <a:rPr kumimoji="1" lang="en-US" altLang="ja-JP" dirty="0"/>
              <a:t>0</a:t>
            </a:r>
            <a:endParaRPr kumimoji="1" lang="ja-JP" altLang="en-US"/>
          </a:p>
        </p:txBody>
      </p:sp>
      <p:sp>
        <p:nvSpPr>
          <p:cNvPr id="11" name="テキスト ボックス 10">
            <a:extLst>
              <a:ext uri="{FF2B5EF4-FFF2-40B4-BE49-F238E27FC236}">
                <a16:creationId xmlns:a16="http://schemas.microsoft.com/office/drawing/2014/main" id="{C2550DF8-A604-53D4-9DC4-E39DCA955BB2}"/>
              </a:ext>
            </a:extLst>
          </p:cNvPr>
          <p:cNvSpPr txBox="1"/>
          <p:nvPr/>
        </p:nvSpPr>
        <p:spPr>
          <a:xfrm>
            <a:off x="2085654" y="4962687"/>
            <a:ext cx="472612" cy="369332"/>
          </a:xfrm>
          <a:prstGeom prst="rect">
            <a:avLst/>
          </a:prstGeom>
          <a:noFill/>
        </p:spPr>
        <p:txBody>
          <a:bodyPr wrap="square" rtlCol="0">
            <a:spAutoFit/>
          </a:bodyPr>
          <a:lstStyle/>
          <a:p>
            <a:r>
              <a:rPr kumimoji="1" lang="en-US" altLang="ja-JP" dirty="0"/>
              <a:t>1</a:t>
            </a:r>
            <a:endParaRPr kumimoji="1" lang="ja-JP" altLang="en-US"/>
          </a:p>
        </p:txBody>
      </p:sp>
      <p:sp>
        <p:nvSpPr>
          <p:cNvPr id="12" name="テキスト ボックス 11">
            <a:extLst>
              <a:ext uri="{FF2B5EF4-FFF2-40B4-BE49-F238E27FC236}">
                <a16:creationId xmlns:a16="http://schemas.microsoft.com/office/drawing/2014/main" id="{45DA7F17-0D48-41BF-0C4E-8E729AF71232}"/>
              </a:ext>
            </a:extLst>
          </p:cNvPr>
          <p:cNvSpPr txBox="1"/>
          <p:nvPr/>
        </p:nvSpPr>
        <p:spPr>
          <a:xfrm>
            <a:off x="2423640" y="4282664"/>
            <a:ext cx="497841" cy="369332"/>
          </a:xfrm>
          <a:prstGeom prst="rect">
            <a:avLst/>
          </a:prstGeom>
          <a:noFill/>
        </p:spPr>
        <p:txBody>
          <a:bodyPr wrap="square" rtlCol="0">
            <a:spAutoFit/>
          </a:bodyPr>
          <a:lstStyle/>
          <a:p>
            <a:r>
              <a:rPr kumimoji="1" lang="en-US" altLang="ja-JP" dirty="0"/>
              <a:t>2</a:t>
            </a:r>
            <a:endParaRPr kumimoji="1" lang="ja-JP" altLang="en-US"/>
          </a:p>
        </p:txBody>
      </p:sp>
      <p:sp>
        <p:nvSpPr>
          <p:cNvPr id="14" name="テキスト ボックス 13">
            <a:extLst>
              <a:ext uri="{FF2B5EF4-FFF2-40B4-BE49-F238E27FC236}">
                <a16:creationId xmlns:a16="http://schemas.microsoft.com/office/drawing/2014/main" id="{619059FD-059C-350A-8B37-FE7A22F62C67}"/>
              </a:ext>
            </a:extLst>
          </p:cNvPr>
          <p:cNvSpPr txBox="1"/>
          <p:nvPr/>
        </p:nvSpPr>
        <p:spPr>
          <a:xfrm>
            <a:off x="3403795" y="4282664"/>
            <a:ext cx="482681" cy="369332"/>
          </a:xfrm>
          <a:prstGeom prst="rect">
            <a:avLst/>
          </a:prstGeom>
          <a:noFill/>
        </p:spPr>
        <p:txBody>
          <a:bodyPr wrap="square" rtlCol="0">
            <a:spAutoFit/>
          </a:bodyPr>
          <a:lstStyle/>
          <a:p>
            <a:r>
              <a:rPr lang="en-US" altLang="ja-JP" dirty="0"/>
              <a:t>3</a:t>
            </a:r>
            <a:endParaRPr kumimoji="1" lang="ja-JP" altLang="en-US"/>
          </a:p>
        </p:txBody>
      </p:sp>
      <p:sp>
        <p:nvSpPr>
          <p:cNvPr id="18" name="テキスト ボックス 17">
            <a:extLst>
              <a:ext uri="{FF2B5EF4-FFF2-40B4-BE49-F238E27FC236}">
                <a16:creationId xmlns:a16="http://schemas.microsoft.com/office/drawing/2014/main" id="{761CFFAE-7EDE-3CB5-5CDF-9B99D5F3B1AC}"/>
              </a:ext>
            </a:extLst>
          </p:cNvPr>
          <p:cNvSpPr txBox="1"/>
          <p:nvPr/>
        </p:nvSpPr>
        <p:spPr>
          <a:xfrm>
            <a:off x="3746417" y="4962687"/>
            <a:ext cx="312906" cy="369332"/>
          </a:xfrm>
          <a:prstGeom prst="rect">
            <a:avLst/>
          </a:prstGeom>
          <a:noFill/>
        </p:spPr>
        <p:txBody>
          <a:bodyPr wrap="none" rtlCol="0">
            <a:spAutoFit/>
          </a:bodyPr>
          <a:lstStyle/>
          <a:p>
            <a:r>
              <a:rPr kumimoji="1" lang="en-US" altLang="ja-JP" dirty="0"/>
              <a:t>4</a:t>
            </a:r>
            <a:endParaRPr kumimoji="1" lang="ja-JP" altLang="en-US"/>
          </a:p>
        </p:txBody>
      </p:sp>
      <p:sp>
        <p:nvSpPr>
          <p:cNvPr id="19" name="テキスト ボックス 18">
            <a:extLst>
              <a:ext uri="{FF2B5EF4-FFF2-40B4-BE49-F238E27FC236}">
                <a16:creationId xmlns:a16="http://schemas.microsoft.com/office/drawing/2014/main" id="{CF7CBCB1-43DD-03A5-D1D8-8869C707E31F}"/>
              </a:ext>
            </a:extLst>
          </p:cNvPr>
          <p:cNvSpPr txBox="1"/>
          <p:nvPr/>
        </p:nvSpPr>
        <p:spPr>
          <a:xfrm>
            <a:off x="3385962" y="5651675"/>
            <a:ext cx="673361" cy="369332"/>
          </a:xfrm>
          <a:prstGeom prst="rect">
            <a:avLst/>
          </a:prstGeom>
          <a:noFill/>
        </p:spPr>
        <p:txBody>
          <a:bodyPr wrap="square" rtlCol="0">
            <a:spAutoFit/>
          </a:bodyPr>
          <a:lstStyle/>
          <a:p>
            <a:r>
              <a:rPr kumimoji="1" lang="en-US" altLang="ja-JP" dirty="0"/>
              <a:t>5</a:t>
            </a:r>
            <a:endParaRPr kumimoji="1" lang="ja-JP" altLang="en-US"/>
          </a:p>
        </p:txBody>
      </p:sp>
      <p:sp>
        <p:nvSpPr>
          <p:cNvPr id="20" name="テキスト ボックス 19">
            <a:extLst>
              <a:ext uri="{FF2B5EF4-FFF2-40B4-BE49-F238E27FC236}">
                <a16:creationId xmlns:a16="http://schemas.microsoft.com/office/drawing/2014/main" id="{DF96B006-6136-0962-9C95-450599A32F62}"/>
              </a:ext>
            </a:extLst>
          </p:cNvPr>
          <p:cNvSpPr txBox="1"/>
          <p:nvPr/>
        </p:nvSpPr>
        <p:spPr>
          <a:xfrm>
            <a:off x="2467278" y="5651675"/>
            <a:ext cx="410563" cy="369332"/>
          </a:xfrm>
          <a:prstGeom prst="rect">
            <a:avLst/>
          </a:prstGeom>
          <a:noFill/>
        </p:spPr>
        <p:txBody>
          <a:bodyPr wrap="square" rtlCol="0">
            <a:spAutoFit/>
          </a:bodyPr>
          <a:lstStyle/>
          <a:p>
            <a:r>
              <a:rPr kumimoji="1" lang="en-US" altLang="ja-JP" dirty="0"/>
              <a:t>6</a:t>
            </a:r>
            <a:endParaRPr kumimoji="1" lang="ja-JP" altLang="en-US"/>
          </a:p>
        </p:txBody>
      </p:sp>
    </p:spTree>
    <p:extLst>
      <p:ext uri="{BB962C8B-B14F-4D97-AF65-F5344CB8AC3E}">
        <p14:creationId xmlns:p14="http://schemas.microsoft.com/office/powerpoint/2010/main" val="306208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758CE1C-ED1C-AFB2-AF36-975150E5FBBC}"/>
              </a:ext>
            </a:extLst>
          </p:cNvPr>
          <p:cNvSpPr>
            <a:spLocks noGrp="1"/>
          </p:cNvSpPr>
          <p:nvPr>
            <p:ph type="sldNum" sz="quarter" idx="12"/>
          </p:nvPr>
        </p:nvSpPr>
        <p:spPr/>
        <p:txBody>
          <a:bodyPr/>
          <a:lstStyle/>
          <a:p>
            <a:fld id="{3AB18A00-159B-FF42-B555-EA68349E8C07}" type="slidenum">
              <a:rPr lang="ja-JP" altLang="en-US" smtClean="0"/>
              <a:pPr/>
              <a:t>25</a:t>
            </a:fld>
            <a:endParaRPr lang="ja-JP" altLang="en-US"/>
          </a:p>
        </p:txBody>
      </p:sp>
      <p:sp>
        <p:nvSpPr>
          <p:cNvPr id="3" name="タイトル 2">
            <a:extLst>
              <a:ext uri="{FF2B5EF4-FFF2-40B4-BE49-F238E27FC236}">
                <a16:creationId xmlns:a16="http://schemas.microsoft.com/office/drawing/2014/main" id="{DCE5DDB2-74A7-B3DB-DCD2-F385A6117D78}"/>
              </a:ext>
            </a:extLst>
          </p:cNvPr>
          <p:cNvSpPr>
            <a:spLocks noGrp="1"/>
          </p:cNvSpPr>
          <p:nvPr>
            <p:ph type="title"/>
          </p:nvPr>
        </p:nvSpPr>
        <p:spPr/>
        <p:txBody>
          <a:bodyPr/>
          <a:lstStyle/>
          <a:p>
            <a:r>
              <a:rPr lang="en-US" altLang="ja-JP" dirty="0"/>
              <a:t>4</a:t>
            </a:r>
            <a:r>
              <a:rPr kumimoji="1" lang="en-US" altLang="ja-JP" dirty="0"/>
              <a:t>. </a:t>
            </a:r>
            <a:r>
              <a:rPr lang="ja-JP" altLang="en-US" sz="4400">
                <a:latin typeface="Klee Medium" panose="02020600000000000000" pitchFamily="18" charset="-128"/>
                <a:ea typeface="Klee Medium" panose="02020600000000000000" pitchFamily="18" charset="-128"/>
              </a:rPr>
              <a:t>シミュレーションの方法</a:t>
            </a:r>
            <a:r>
              <a:rPr lang="en-US" altLang="ja-JP" sz="4400" dirty="0">
                <a:latin typeface="Klee Medium" panose="02020600000000000000" pitchFamily="18" charset="-128"/>
                <a:ea typeface="Klee Medium" panose="02020600000000000000" pitchFamily="18" charset="-128"/>
              </a:rPr>
              <a:t> </a:t>
            </a:r>
            <a:r>
              <a:rPr lang="en-US" altLang="ja-JP" sz="2400" dirty="0"/>
              <a:t>-</a:t>
            </a:r>
            <a:r>
              <a:rPr lang="ja-JP" altLang="en-US" sz="2400">
                <a:latin typeface="Klee Medium" panose="02020600000000000000" pitchFamily="18" charset="-128"/>
                <a:ea typeface="Klee Medium" panose="02020600000000000000" pitchFamily="18" charset="-128"/>
              </a:rPr>
              <a:t>光源</a:t>
            </a:r>
            <a:r>
              <a:rPr lang="en-US" altLang="ja-JP" sz="2400" dirty="0"/>
              <a:t>-</a:t>
            </a:r>
            <a:endParaRPr kumimoji="1" lang="ja-JP" altLang="en-US" sz="2400"/>
          </a:p>
        </p:txBody>
      </p:sp>
      <p:pic>
        <p:nvPicPr>
          <p:cNvPr id="4" name="図 3" descr="傘, 時計 が含まれている画像&#10;&#10;自動的に生成された説明">
            <a:extLst>
              <a:ext uri="{FF2B5EF4-FFF2-40B4-BE49-F238E27FC236}">
                <a16:creationId xmlns:a16="http://schemas.microsoft.com/office/drawing/2014/main" id="{7F7C0CEF-BEEE-6674-FF23-5EF74ED2F6F2}"/>
              </a:ext>
            </a:extLst>
          </p:cNvPr>
          <p:cNvPicPr>
            <a:picLocks noChangeAspect="1"/>
          </p:cNvPicPr>
          <p:nvPr/>
        </p:nvPicPr>
        <p:blipFill>
          <a:blip r:embed="rId3"/>
          <a:stretch>
            <a:fillRect/>
          </a:stretch>
        </p:blipFill>
        <p:spPr>
          <a:xfrm>
            <a:off x="55174" y="2043026"/>
            <a:ext cx="2331679" cy="2255326"/>
          </a:xfrm>
          <a:prstGeom prst="rect">
            <a:avLst/>
          </a:prstGeom>
        </p:spPr>
      </p:pic>
      <p:pic>
        <p:nvPicPr>
          <p:cNvPr id="5" name="図 4" descr="概略図&#10;&#10;自動的に生成された説明">
            <a:extLst>
              <a:ext uri="{FF2B5EF4-FFF2-40B4-BE49-F238E27FC236}">
                <a16:creationId xmlns:a16="http://schemas.microsoft.com/office/drawing/2014/main" id="{93254EAA-2166-A03D-5E85-0D839B675F75}"/>
              </a:ext>
            </a:extLst>
          </p:cNvPr>
          <p:cNvPicPr>
            <a:picLocks noChangeAspect="1"/>
          </p:cNvPicPr>
          <p:nvPr/>
        </p:nvPicPr>
        <p:blipFill>
          <a:blip r:embed="rId4"/>
          <a:stretch>
            <a:fillRect/>
          </a:stretch>
        </p:blipFill>
        <p:spPr>
          <a:xfrm>
            <a:off x="240339" y="4298352"/>
            <a:ext cx="1851002" cy="2117334"/>
          </a:xfrm>
          <a:prstGeom prst="rect">
            <a:avLst/>
          </a:prstGeom>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EE9E6D-8749-7DF7-E184-51B98D8AAA7A}"/>
                  </a:ext>
                </a:extLst>
              </p:cNvPr>
              <p:cNvSpPr txBox="1"/>
              <p:nvPr/>
            </p:nvSpPr>
            <p:spPr>
              <a:xfrm>
                <a:off x="2572019" y="1531461"/>
                <a:ext cx="8781782" cy="4255909"/>
              </a:xfrm>
              <a:prstGeom prst="rect">
                <a:avLst/>
              </a:prstGeom>
              <a:noFill/>
            </p:spPr>
            <p:txBody>
              <a:bodyPr wrap="square" rtlCol="0">
                <a:spAutoFit/>
              </a:bodyPr>
              <a:lstStyle/>
              <a:p>
                <a:r>
                  <a:rPr kumimoji="1" lang="ja-JP" altLang="en-US"/>
                  <a:t>　　　　　　　　　　　　　　</a:t>
                </a:r>
                <a:r>
                  <a:rPr kumimoji="1" lang="ja-JP" altLang="en-US" sz="2400"/>
                  <a:t>プランク関数</a:t>
                </a:r>
                <a:r>
                  <a:rPr lang="en-US" altLang="ja-JP" sz="2400" dirty="0"/>
                  <a:t> </a:t>
                </a:r>
                <a14:m>
                  <m:oMath xmlns:m="http://schemas.openxmlformats.org/officeDocument/2006/math">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𝐵</m:t>
                        </m:r>
                      </m:e>
                      <m:sub>
                        <m:r>
                          <a:rPr lang="el-GR" altLang="ja-JP" sz="2400" b="0" i="1" dirty="0" smtClean="0">
                            <a:latin typeface="Cambria Math" panose="02040503050406030204" pitchFamily="18" charset="0"/>
                          </a:rPr>
                          <m:t>𝜈</m:t>
                        </m:r>
                      </m:sub>
                    </m:sSub>
                    <m:d>
                      <m:dPr>
                        <m:ctrlPr>
                          <a:rPr lang="en-US" altLang="ja-JP" sz="2400" i="1" dirty="0" smtClean="0">
                            <a:latin typeface="Cambria Math" panose="02040503050406030204" pitchFamily="18" charset="0"/>
                          </a:rPr>
                        </m:ctrlPr>
                      </m:dPr>
                      <m:e>
                        <m:r>
                          <a:rPr lang="en-US" altLang="ja-JP" sz="2400" i="1" dirty="0" err="1" smtClean="0">
                            <a:latin typeface="Cambria Math" panose="02040503050406030204" pitchFamily="18" charset="0"/>
                          </a:rPr>
                          <m:t>𝑇</m:t>
                        </m:r>
                        <m:r>
                          <a:rPr lang="en-US" altLang="ja-JP" sz="2400" i="1" dirty="0" err="1" smtClean="0">
                            <a:latin typeface="Cambria Math" panose="02040503050406030204" pitchFamily="18" charset="0"/>
                          </a:rPr>
                          <m:t>,</m:t>
                        </m:r>
                        <m:r>
                          <a:rPr lang="en-US" altLang="ja-JP" sz="2400" i="1" dirty="0" err="1" smtClean="0">
                            <a:latin typeface="Cambria Math" panose="02040503050406030204" pitchFamily="18" charset="0"/>
                            <a:ea typeface="Cambria Math" panose="02040503050406030204" pitchFamily="18" charset="0"/>
                          </a:rPr>
                          <m:t>𝜈</m:t>
                        </m:r>
                      </m:e>
                    </m:d>
                    <m:r>
                      <a:rPr lang="en-US" altLang="ja-JP" sz="2400" b="0" i="1" dirty="0" smtClean="0">
                        <a:latin typeface="Cambria Math" panose="02040503050406030204" pitchFamily="18" charset="0"/>
                        <a:ea typeface="Cambria Math" panose="02040503050406030204" pitchFamily="18" charset="0"/>
                      </a:rPr>
                      <m:t>=</m:t>
                    </m:r>
                    <m:f>
                      <m:fPr>
                        <m:ctrlPr>
                          <a:rPr lang="en-US" altLang="ja-JP" sz="2400" b="0" i="1" dirty="0" smtClean="0">
                            <a:latin typeface="Cambria Math" panose="02040503050406030204" pitchFamily="18" charset="0"/>
                            <a:ea typeface="Cambria Math" panose="02040503050406030204" pitchFamily="18" charset="0"/>
                          </a:rPr>
                        </m:ctrlPr>
                      </m:fPr>
                      <m:num>
                        <m:r>
                          <a:rPr lang="en-US" altLang="ja-JP" sz="2400" b="0" i="1" dirty="0" smtClean="0">
                            <a:latin typeface="Cambria Math" panose="02040503050406030204" pitchFamily="18" charset="0"/>
                            <a:ea typeface="Cambria Math" panose="02040503050406030204" pitchFamily="18" charset="0"/>
                          </a:rPr>
                          <m:t>2</m:t>
                        </m:r>
                        <m:r>
                          <a:rPr lang="en-US" altLang="ja-JP" sz="2400" b="0" i="1" dirty="0" smtClean="0">
                            <a:latin typeface="Cambria Math" panose="02040503050406030204" pitchFamily="18" charset="0"/>
                            <a:ea typeface="Cambria Math" panose="02040503050406030204" pitchFamily="18" charset="0"/>
                          </a:rPr>
                          <m:t>h</m:t>
                        </m:r>
                        <m:sSup>
                          <m:sSupPr>
                            <m:ctrlPr>
                              <a:rPr lang="en-US" altLang="ja-JP" sz="2400" b="0" i="1" dirty="0" smtClean="0">
                                <a:latin typeface="Cambria Math" panose="02040503050406030204" pitchFamily="18" charset="0"/>
                                <a:ea typeface="Cambria Math" panose="02040503050406030204" pitchFamily="18" charset="0"/>
                              </a:rPr>
                            </m:ctrlPr>
                          </m:sSupPr>
                          <m:e>
                            <m:r>
                              <a:rPr lang="el-GR" altLang="ja-JP" sz="2400" b="0" i="1" dirty="0" smtClean="0">
                                <a:latin typeface="Cambria Math" panose="02040503050406030204" pitchFamily="18" charset="0"/>
                                <a:ea typeface="Cambria Math" panose="02040503050406030204" pitchFamily="18" charset="0"/>
                              </a:rPr>
                              <m:t>𝜈</m:t>
                            </m:r>
                          </m:e>
                          <m:sup>
                            <m:r>
                              <a:rPr lang="en-US" altLang="ja-JP" sz="2400" b="0" i="1" dirty="0" smtClean="0">
                                <a:latin typeface="Cambria Math" panose="02040503050406030204" pitchFamily="18" charset="0"/>
                                <a:ea typeface="Cambria Math" panose="02040503050406030204" pitchFamily="18" charset="0"/>
                              </a:rPr>
                              <m:t>3</m:t>
                            </m:r>
                          </m:sup>
                        </m:sSup>
                      </m:num>
                      <m:den>
                        <m:sSup>
                          <m:sSupPr>
                            <m:ctrlPr>
                              <a:rPr lang="en-US" altLang="ja-JP" sz="2400" b="0" i="1" dirty="0" smtClean="0">
                                <a:latin typeface="Cambria Math" panose="02040503050406030204" pitchFamily="18" charset="0"/>
                                <a:ea typeface="Cambria Math" panose="02040503050406030204" pitchFamily="18" charset="0"/>
                              </a:rPr>
                            </m:ctrlPr>
                          </m:sSupPr>
                          <m:e>
                            <m:r>
                              <a:rPr lang="en-US" altLang="ja-JP" sz="2400" b="0" i="1" dirty="0" smtClean="0">
                                <a:latin typeface="Cambria Math" panose="02040503050406030204" pitchFamily="18" charset="0"/>
                                <a:ea typeface="Cambria Math" panose="02040503050406030204" pitchFamily="18" charset="0"/>
                              </a:rPr>
                              <m:t>𝑐</m:t>
                            </m:r>
                          </m:e>
                          <m:sup>
                            <m:r>
                              <a:rPr lang="en-US" altLang="ja-JP" sz="2400" b="0" i="1" dirty="0" smtClean="0">
                                <a:latin typeface="Cambria Math" panose="02040503050406030204" pitchFamily="18" charset="0"/>
                                <a:ea typeface="Cambria Math" panose="02040503050406030204" pitchFamily="18" charset="0"/>
                              </a:rPr>
                              <m:t>2</m:t>
                            </m:r>
                          </m:sup>
                        </m:sSup>
                      </m:den>
                    </m:f>
                    <m:f>
                      <m:fPr>
                        <m:ctrlPr>
                          <a:rPr lang="en-US" altLang="ja-JP" sz="2400" b="0" i="1" dirty="0" smtClean="0">
                            <a:latin typeface="Cambria Math" panose="02040503050406030204" pitchFamily="18" charset="0"/>
                            <a:ea typeface="Cambria Math" panose="02040503050406030204" pitchFamily="18" charset="0"/>
                          </a:rPr>
                        </m:ctrlPr>
                      </m:fPr>
                      <m:num>
                        <m:r>
                          <a:rPr lang="en-US" altLang="ja-JP" sz="2400" b="0" i="1" dirty="0" smtClean="0">
                            <a:latin typeface="Cambria Math" panose="02040503050406030204" pitchFamily="18" charset="0"/>
                            <a:ea typeface="Cambria Math" panose="02040503050406030204" pitchFamily="18" charset="0"/>
                          </a:rPr>
                          <m:t>1</m:t>
                        </m:r>
                      </m:num>
                      <m:den>
                        <m:func>
                          <m:funcPr>
                            <m:ctrlPr>
                              <a:rPr lang="en-US" altLang="ja-JP" sz="2400" b="0" i="1" dirty="0" smtClean="0">
                                <a:latin typeface="Cambria Math" panose="02040503050406030204" pitchFamily="18" charset="0"/>
                                <a:ea typeface="Cambria Math" panose="02040503050406030204" pitchFamily="18" charset="0"/>
                              </a:rPr>
                            </m:ctrlPr>
                          </m:funcPr>
                          <m:fName>
                            <m:r>
                              <m:rPr>
                                <m:sty m:val="p"/>
                              </m:rPr>
                              <a:rPr lang="en-US" altLang="ja-JP" sz="2400" b="0" i="0" dirty="0" smtClean="0">
                                <a:latin typeface="Cambria Math" panose="02040503050406030204" pitchFamily="18" charset="0"/>
                                <a:ea typeface="Cambria Math" panose="02040503050406030204" pitchFamily="18" charset="0"/>
                              </a:rPr>
                              <m:t>exp</m:t>
                            </m:r>
                          </m:fName>
                          <m:e>
                            <m:d>
                              <m:dPr>
                                <m:ctrlPr>
                                  <a:rPr lang="en-US" altLang="ja-JP" sz="2400" b="0" i="1" dirty="0" smtClean="0">
                                    <a:latin typeface="Cambria Math" panose="02040503050406030204" pitchFamily="18" charset="0"/>
                                    <a:ea typeface="Cambria Math" panose="02040503050406030204" pitchFamily="18" charset="0"/>
                                  </a:rPr>
                                </m:ctrlPr>
                              </m:dPr>
                              <m:e>
                                <m:f>
                                  <m:fPr>
                                    <m:ctrlPr>
                                      <a:rPr lang="en-US" altLang="ja-JP" sz="2400" b="0" i="1" dirty="0" smtClean="0">
                                        <a:latin typeface="Cambria Math" panose="02040503050406030204" pitchFamily="18" charset="0"/>
                                        <a:ea typeface="Cambria Math" panose="02040503050406030204" pitchFamily="18" charset="0"/>
                                      </a:rPr>
                                    </m:ctrlPr>
                                  </m:fPr>
                                  <m:num>
                                    <m:r>
                                      <a:rPr lang="en-US" altLang="ja-JP" sz="2400" b="0" i="1" dirty="0" smtClean="0">
                                        <a:latin typeface="Cambria Math" panose="02040503050406030204" pitchFamily="18" charset="0"/>
                                        <a:ea typeface="Cambria Math" panose="02040503050406030204" pitchFamily="18" charset="0"/>
                                      </a:rPr>
                                      <m:t>h</m:t>
                                    </m:r>
                                    <m:r>
                                      <a:rPr lang="el-GR" altLang="ja-JP" sz="2400" b="0" i="1" dirty="0" smtClean="0">
                                        <a:latin typeface="Cambria Math" panose="02040503050406030204" pitchFamily="18" charset="0"/>
                                        <a:ea typeface="Cambria Math" panose="02040503050406030204" pitchFamily="18" charset="0"/>
                                      </a:rPr>
                                      <m:t>𝜈</m:t>
                                    </m:r>
                                  </m:num>
                                  <m:den>
                                    <m:sSub>
                                      <m:sSubPr>
                                        <m:ctrlPr>
                                          <a:rPr lang="en-US" altLang="ja-JP" sz="2400" b="0" i="1" dirty="0" smtClean="0">
                                            <a:latin typeface="Cambria Math" panose="02040503050406030204" pitchFamily="18" charset="0"/>
                                            <a:ea typeface="Cambria Math" panose="02040503050406030204" pitchFamily="18" charset="0"/>
                                          </a:rPr>
                                        </m:ctrlPr>
                                      </m:sSubPr>
                                      <m:e>
                                        <m:r>
                                          <a:rPr lang="en-US" altLang="ja-JP" sz="2400" b="0" i="1" dirty="0" smtClean="0">
                                            <a:latin typeface="Cambria Math" panose="02040503050406030204" pitchFamily="18" charset="0"/>
                                            <a:ea typeface="Cambria Math" panose="02040503050406030204" pitchFamily="18" charset="0"/>
                                          </a:rPr>
                                          <m:t>𝑘</m:t>
                                        </m:r>
                                      </m:e>
                                      <m:sub>
                                        <m:r>
                                          <a:rPr lang="en-US" altLang="ja-JP" sz="2400" b="0" i="1" dirty="0" smtClean="0">
                                            <a:latin typeface="Cambria Math" panose="02040503050406030204" pitchFamily="18" charset="0"/>
                                            <a:ea typeface="Cambria Math" panose="02040503050406030204" pitchFamily="18" charset="0"/>
                                          </a:rPr>
                                          <m:t>𝐵</m:t>
                                        </m:r>
                                      </m:sub>
                                    </m:sSub>
                                    <m:r>
                                      <a:rPr lang="en-US" altLang="ja-JP" sz="2400" b="0" i="1" dirty="0" smtClean="0">
                                        <a:latin typeface="Cambria Math" panose="02040503050406030204" pitchFamily="18" charset="0"/>
                                        <a:ea typeface="Cambria Math" panose="02040503050406030204" pitchFamily="18" charset="0"/>
                                      </a:rPr>
                                      <m:t>𝑇</m:t>
                                    </m:r>
                                  </m:den>
                                </m:f>
                              </m:e>
                            </m:d>
                            <m:r>
                              <a:rPr lang="en-US" altLang="ja-JP" sz="2400" b="0" i="1" dirty="0" smtClean="0">
                                <a:latin typeface="Cambria Math" panose="02040503050406030204" pitchFamily="18" charset="0"/>
                                <a:ea typeface="Cambria Math" panose="02040503050406030204" pitchFamily="18" charset="0"/>
                              </a:rPr>
                              <m:t>−1</m:t>
                            </m:r>
                          </m:e>
                        </m:func>
                      </m:den>
                    </m:f>
                    <m:r>
                      <a:rPr lang="en-US" altLang="ja-JP" sz="2400" b="0" i="1" dirty="0" smtClean="0">
                        <a:latin typeface="Cambria Math" panose="02040503050406030204" pitchFamily="18" charset="0"/>
                        <a:ea typeface="Cambria Math" panose="02040503050406030204" pitchFamily="18" charset="0"/>
                      </a:rPr>
                      <m:t> </m:t>
                    </m:r>
                  </m:oMath>
                </a14:m>
                <a:r>
                  <a:rPr kumimoji="1" lang="en-US" altLang="ja-JP" sz="2400" dirty="0"/>
                  <a:t> </a:t>
                </a:r>
                <a:endParaRPr lang="en-US" altLang="ja-JP" dirty="0"/>
              </a:p>
              <a:p>
                <a:endParaRPr lang="en-US" altLang="ja-JP" dirty="0"/>
              </a:p>
              <a:p>
                <a:endParaRPr lang="en-US" altLang="ja-JP" sz="2400" dirty="0"/>
              </a:p>
              <a:p>
                <a:r>
                  <a:rPr kumimoji="1" lang="en-US" altLang="ja-JP" sz="2400" dirty="0"/>
                  <a:t>CMB</a:t>
                </a:r>
                <a:r>
                  <a:rPr lang="ja-JP" altLang="en-US" sz="2400"/>
                  <a:t>光源の光度</a:t>
                </a:r>
                <a:endParaRPr lang="en-US" altLang="ja-JP" sz="2400" b="0" i="1" dirty="0">
                  <a:latin typeface="Cambria Math" panose="02040503050406030204" pitchFamily="18" charset="0"/>
                </a:endParaRPr>
              </a:p>
              <a:p>
                <a:r>
                  <a:rPr lang="ja-JP" altLang="en-US" b="0"/>
                  <a:t>　　　　　　　　　　　　　</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𝜋</m:t>
                    </m:r>
                    <m:nary>
                      <m:naryPr>
                        <m:grow m:val="on"/>
                        <m:subHide m:val="on"/>
                        <m:supHide m:val="on"/>
                        <m:ctrlPr>
                          <a:rPr lang="en-US" altLang="ja-JP" b="0" i="1" smtClean="0">
                            <a:latin typeface="Cambria Math" panose="02040503050406030204" pitchFamily="18" charset="0"/>
                          </a:rPr>
                        </m:ctrlPr>
                      </m:naryPr>
                      <m:sub/>
                      <m:sup/>
                      <m:e>
                        <m:nary>
                          <m:naryPr>
                            <m:grow m:val="on"/>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0</m:t>
                            </m:r>
                          </m:sub>
                          <m:sup>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𝜋</m:t>
                                </m:r>
                              </m:num>
                              <m:den>
                                <m:r>
                                  <a:rPr lang="en-US" altLang="ja-JP" b="0" i="1" smtClean="0">
                                    <a:latin typeface="Cambria Math" panose="02040503050406030204" pitchFamily="18" charset="0"/>
                                  </a:rPr>
                                  <m:t>12</m:t>
                                </m:r>
                              </m:den>
                            </m:f>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l-GR" altLang="ja-JP" b="0" i="1" smtClean="0">
                                    <a:latin typeface="Cambria Math" panose="02040503050406030204" pitchFamily="18" charset="0"/>
                                  </a:rPr>
                                  <m:t>𝜈</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r>
                                  <a:rPr lang="en-US" altLang="ja-JP" b="0" i="1" smtClean="0">
                                    <a:latin typeface="Cambria Math" panose="02040503050406030204" pitchFamily="18" charset="0"/>
                                  </a:rPr>
                                  <m:t>=2.726,</m:t>
                                </m:r>
                                <m:r>
                                  <a:rPr lang="el-GR" altLang="ja-JP" b="0" i="1" smtClean="0">
                                    <a:latin typeface="Cambria Math" panose="02040503050406030204" pitchFamily="18" charset="0"/>
                                  </a:rPr>
                                  <m:t>𝜈</m:t>
                                </m:r>
                              </m:e>
                            </m:d>
                            <m:r>
                              <a:rPr lang="en-US" altLang="ja-JP" b="0" i="1" smtClean="0">
                                <a:latin typeface="Cambria Math" panose="02040503050406030204" pitchFamily="18" charset="0"/>
                              </a:rPr>
                              <m:t>𝐹</m:t>
                            </m:r>
                            <m:r>
                              <a:rPr lang="en-US" altLang="ja-JP" b="0" i="1" smtClean="0">
                                <a:latin typeface="Cambria Math" panose="02040503050406030204" pitchFamily="18" charset="0"/>
                              </a:rPr>
                              <m:t>(</m:t>
                            </m:r>
                            <m:r>
                              <a:rPr lang="el-GR" altLang="ja-JP" b="0" i="1" smtClean="0">
                                <a:latin typeface="Cambria Math" panose="02040503050406030204" pitchFamily="18" charset="0"/>
                              </a:rPr>
                              <m:t>𝜈</m:t>
                            </m:r>
                            <m:r>
                              <a:rPr lang="en-US" altLang="ja-JP" b="0" i="1" smtClean="0">
                                <a:latin typeface="Cambria Math" panose="02040503050406030204" pitchFamily="18" charset="0"/>
                              </a:rPr>
                              <m:t>)</m:t>
                            </m:r>
                            <m:r>
                              <a:rPr lang="en-US" altLang="ja-JP" b="0" i="1" smtClean="0">
                                <a:latin typeface="Cambria Math" panose="02040503050406030204" pitchFamily="18" charset="0"/>
                              </a:rPr>
                              <m:t>𝑠𝑖𝑛</m:t>
                            </m:r>
                            <m:r>
                              <a:rPr lang="el-GR" altLang="ja-JP" b="0" i="1" smtClean="0">
                                <a:latin typeface="Cambria Math" panose="02040503050406030204" pitchFamily="18" charset="0"/>
                              </a:rPr>
                              <m:t>𝜃</m:t>
                            </m:r>
                          </m:e>
                        </m:nary>
                        <m:d>
                          <m:dPr>
                            <m:ctrlPr>
                              <a:rPr lang="en-US" altLang="ja-JP" b="0" i="1" smtClean="0">
                                <a:latin typeface="Cambria Math" panose="02040503050406030204" pitchFamily="18" charset="0"/>
                              </a:rPr>
                            </m:ctrlPr>
                          </m:dPr>
                          <m:e>
                            <m:r>
                              <a:rPr lang="el-GR" altLang="ja-JP" b="0" i="1" smtClean="0">
                                <a:latin typeface="Cambria Math" panose="02040503050406030204" pitchFamily="18" charset="0"/>
                              </a:rPr>
                              <m:t>𝜃</m:t>
                            </m:r>
                          </m:e>
                        </m:d>
                        <m:r>
                          <a:rPr lang="en-US" altLang="ja-JP" b="0" i="1" smtClean="0">
                            <a:latin typeface="Cambria Math" panose="02040503050406030204" pitchFamily="18" charset="0"/>
                          </a:rPr>
                          <m:t>𝑑</m:t>
                        </m:r>
                        <m:r>
                          <a:rPr lang="el-GR" altLang="ja-JP" b="0" i="1" smtClean="0">
                            <a:latin typeface="Cambria Math" panose="02040503050406030204" pitchFamily="18" charset="0"/>
                          </a:rPr>
                          <m:t>𝜈</m:t>
                        </m:r>
                        <m:r>
                          <m:rPr>
                            <m:sty m:val="p"/>
                          </m:rPr>
                          <a:rPr lang="en-US" altLang="ja-JP" b="0" i="0" smtClean="0">
                            <a:latin typeface="Cambria Math" panose="02040503050406030204" pitchFamily="18" charset="0"/>
                          </a:rPr>
                          <m:t>d</m:t>
                        </m:r>
                        <m:r>
                          <m:rPr>
                            <m:sty m:val="p"/>
                          </m:rPr>
                          <a:rPr lang="el-GR" altLang="ja-JP" b="0" i="0" smtClean="0">
                            <a:latin typeface="Cambria Math" panose="02040503050406030204" pitchFamily="18" charset="0"/>
                          </a:rPr>
                          <m:t>θ</m:t>
                        </m:r>
                      </m:e>
                    </m:nary>
                    <m:r>
                      <m:rPr>
                        <m:nor/>
                      </m:rPr>
                      <a:rPr lang="en-US" altLang="ja-JP" dirty="0"/>
                      <m:t>×</m:t>
                    </m:r>
                    <m:r>
                      <m:rPr>
                        <m:nor/>
                      </m:rPr>
                      <a:rPr lang="ja-JP" altLang="en-US" dirty="0"/>
                      <m:t>面</m:t>
                    </m:r>
                    <m:r>
                      <a:rPr lang="ja-JP" altLang="en-US" i="1" dirty="0" smtClean="0">
                        <a:latin typeface="Cambria Math" panose="02040503050406030204" pitchFamily="18" charset="0"/>
                      </a:rPr>
                      <m:t>積</m:t>
                    </m:r>
                  </m:oMath>
                </a14:m>
                <a:endParaRPr lang="en-US" altLang="ja-JP" dirty="0"/>
              </a:p>
              <a:p>
                <a:endParaRPr kumimoji="1" lang="en-US" altLang="ja-JP" dirty="0"/>
              </a:p>
              <a:p>
                <a:endParaRPr kumimoji="1" lang="en-US" altLang="ja-JP" dirty="0"/>
              </a:p>
              <a:p>
                <a:endParaRPr kumimoji="1" lang="en-US" altLang="ja-JP" dirty="0"/>
              </a:p>
              <a:p>
                <a:r>
                  <a:rPr kumimoji="1" lang="ja-JP" altLang="en-US" sz="2400"/>
                  <a:t>バッフル内面からの熱放射</a:t>
                </a:r>
                <a:endParaRPr lang="en-US" altLang="ja-JP" sz="2400" b="0" i="1" dirty="0">
                  <a:latin typeface="Cambria Math" panose="02040503050406030204" pitchFamily="18" charset="0"/>
                </a:endParaRPr>
              </a:p>
              <a:p>
                <a:pPr algn="ctr"/>
                <a:r>
                  <a:rPr lang="ja-JP" altLang="en-US" b="0"/>
                  <a:t>　　　　　　　　　　　</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𝜋</m:t>
                    </m:r>
                    <m:nary>
                      <m:naryPr>
                        <m:grow m:val="on"/>
                        <m:subHide m:val="on"/>
                        <m:supHide m:val="on"/>
                        <m:ctrlPr>
                          <a:rPr lang="en-US" altLang="ja-JP" b="0" i="1" smtClean="0">
                            <a:latin typeface="Cambria Math" panose="02040503050406030204" pitchFamily="18" charset="0"/>
                          </a:rPr>
                        </m:ctrlPr>
                      </m:naryPr>
                      <m:sub/>
                      <m:sup/>
                      <m:e>
                        <m:nary>
                          <m:naryPr>
                            <m:grow m:val="on"/>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0</m:t>
                            </m:r>
                          </m:sub>
                          <m:sup>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𝜋</m:t>
                                </m:r>
                              </m:num>
                              <m:den>
                                <m:r>
                                  <a:rPr lang="en-US" altLang="ja-JP" b="0" i="1" smtClean="0">
                                    <a:latin typeface="Cambria Math" panose="02040503050406030204" pitchFamily="18" charset="0"/>
                                  </a:rPr>
                                  <m:t>2</m:t>
                                </m:r>
                              </m:den>
                            </m:f>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l-GR" altLang="ja-JP" b="0" i="1" smtClean="0">
                                    <a:latin typeface="Cambria Math" panose="02040503050406030204" pitchFamily="18" charset="0"/>
                                  </a:rPr>
                                  <m:t>𝜈</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r>
                                  <a:rPr lang="en-US" altLang="ja-JP" b="0" i="1" smtClean="0">
                                    <a:latin typeface="Cambria Math" panose="02040503050406030204" pitchFamily="18" charset="0"/>
                                  </a:rPr>
                                  <m:t>=300,</m:t>
                                </m:r>
                                <m:r>
                                  <a:rPr lang="el-GR" altLang="ja-JP" b="0" i="1" smtClean="0">
                                    <a:latin typeface="Cambria Math" panose="02040503050406030204" pitchFamily="18" charset="0"/>
                                  </a:rPr>
                                  <m:t>𝜈</m:t>
                                </m:r>
                              </m:e>
                            </m:d>
                            <m:r>
                              <a:rPr lang="en-US" altLang="ja-JP" b="0" i="1" smtClean="0">
                                <a:latin typeface="Cambria Math" panose="02040503050406030204" pitchFamily="18" charset="0"/>
                              </a:rPr>
                              <m:t>𝐹</m:t>
                            </m:r>
                            <m:d>
                              <m:dPr>
                                <m:ctrlPr>
                                  <a:rPr lang="en-US" altLang="ja-JP" b="0" i="1" smtClean="0">
                                    <a:latin typeface="Cambria Math" panose="02040503050406030204" pitchFamily="18" charset="0"/>
                                  </a:rPr>
                                </m:ctrlPr>
                              </m:dPr>
                              <m:e>
                                <m:r>
                                  <a:rPr lang="el-GR" altLang="ja-JP" b="0" i="1" smtClean="0">
                                    <a:latin typeface="Cambria Math" panose="02040503050406030204" pitchFamily="18" charset="0"/>
                                  </a:rPr>
                                  <m:t>𝜈</m:t>
                                </m:r>
                              </m:e>
                            </m:d>
                            <m:r>
                              <a:rPr lang="en-US" altLang="ja-JP" b="0" i="1" smtClean="0">
                                <a:latin typeface="Cambria Math" panose="02040503050406030204" pitchFamily="18" charset="0"/>
                              </a:rPr>
                              <m:t>𝑐𝑜𝑠</m:t>
                            </m:r>
                            <m:r>
                              <a:rPr lang="el-GR" altLang="ja-JP" b="0" i="1" smtClean="0">
                                <a:latin typeface="Cambria Math" panose="02040503050406030204" pitchFamily="18" charset="0"/>
                              </a:rPr>
                              <m:t>𝜃</m:t>
                            </m:r>
                            <m:r>
                              <a:rPr lang="en-US" altLang="ja-JP" b="0" i="1" smtClean="0">
                                <a:latin typeface="Cambria Math" panose="02040503050406030204" pitchFamily="18" charset="0"/>
                              </a:rPr>
                              <m:t>𝑠𝑖𝑛</m:t>
                            </m:r>
                            <m:r>
                              <a:rPr lang="el-GR" altLang="ja-JP" b="0" i="1" smtClean="0">
                                <a:latin typeface="Cambria Math" panose="02040503050406030204" pitchFamily="18" charset="0"/>
                              </a:rPr>
                              <m:t>𝜃</m:t>
                            </m:r>
                          </m:e>
                        </m:nary>
                        <m:d>
                          <m:dPr>
                            <m:ctrlPr>
                              <a:rPr lang="en-US" altLang="ja-JP" b="0" i="1" smtClean="0">
                                <a:latin typeface="Cambria Math" panose="02040503050406030204" pitchFamily="18" charset="0"/>
                              </a:rPr>
                            </m:ctrlPr>
                          </m:dPr>
                          <m:e>
                            <m:r>
                              <a:rPr lang="el-GR" altLang="ja-JP" b="0" i="1" smtClean="0">
                                <a:latin typeface="Cambria Math" panose="02040503050406030204" pitchFamily="18" charset="0"/>
                              </a:rPr>
                              <m:t>𝜃</m:t>
                            </m:r>
                          </m:e>
                        </m:d>
                        <m:r>
                          <a:rPr lang="en-US" altLang="ja-JP" b="0" i="1" smtClean="0">
                            <a:latin typeface="Cambria Math" panose="02040503050406030204" pitchFamily="18" charset="0"/>
                          </a:rPr>
                          <m:t>𝑑</m:t>
                        </m:r>
                        <m:r>
                          <a:rPr lang="el-GR" altLang="ja-JP" b="0" i="1" smtClean="0">
                            <a:latin typeface="Cambria Math" panose="02040503050406030204" pitchFamily="18" charset="0"/>
                          </a:rPr>
                          <m:t>𝜈</m:t>
                        </m:r>
                        <m:r>
                          <m:rPr>
                            <m:sty m:val="p"/>
                          </m:rPr>
                          <a:rPr lang="en-US" altLang="ja-JP" b="0" i="0" smtClean="0">
                            <a:latin typeface="Cambria Math" panose="02040503050406030204" pitchFamily="18" charset="0"/>
                          </a:rPr>
                          <m:t>d</m:t>
                        </m:r>
                        <m:r>
                          <m:rPr>
                            <m:sty m:val="p"/>
                          </m:rPr>
                          <a:rPr lang="el-GR" altLang="ja-JP" b="0" i="0" smtClean="0">
                            <a:latin typeface="Cambria Math" panose="02040503050406030204" pitchFamily="18" charset="0"/>
                          </a:rPr>
                          <m:t>θ</m:t>
                        </m:r>
                        <m:r>
                          <a:rPr lang="el-GR" altLang="ja-JP" b="0" i="0" smtClean="0">
                            <a:latin typeface="Cambria Math" panose="02040503050406030204" pitchFamily="18" charset="0"/>
                          </a:rPr>
                          <m:t> </m:t>
                        </m:r>
                      </m:e>
                    </m:nary>
                    <m:r>
                      <a:rPr lang="en-US" altLang="ja-JP" b="0" i="1" smtClean="0">
                        <a:latin typeface="Cambria Math" panose="02040503050406030204" pitchFamily="18" charset="0"/>
                      </a:rPr>
                      <m:t> </m:t>
                    </m:r>
                    <m:r>
                      <a:rPr lang="en-US" altLang="ja-JP" i="1">
                        <a:latin typeface="Cambria Math" panose="02040503050406030204" pitchFamily="18" charset="0"/>
                      </a:rPr>
                      <m:t>×</m:t>
                    </m:r>
                    <m:r>
                      <a:rPr lang="ja-JP" altLang="en-US" b="0" i="1" smtClean="0">
                        <a:latin typeface="Cambria Math" panose="02040503050406030204" pitchFamily="18" charset="0"/>
                      </a:rPr>
                      <m:t> </m:t>
                    </m:r>
                    <m:r>
                      <a:rPr lang="ja-JP" altLang="en-US" i="1">
                        <a:latin typeface="Cambria Math" panose="02040503050406030204" pitchFamily="18" charset="0"/>
                      </a:rPr>
                      <m:t>面積</m:t>
                    </m:r>
                  </m:oMath>
                </a14:m>
                <a:r>
                  <a:rPr lang="ja-JP" altLang="en-US"/>
                  <a:t>　　　　　　　　　　　　　</a:t>
                </a:r>
                <a:endParaRPr lang="en-US" altLang="ja-JP" b="0" dirty="0">
                  <a:ea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12EE9E6D-8749-7DF7-E184-51B98D8AAA7A}"/>
                  </a:ext>
                </a:extLst>
              </p:cNvPr>
              <p:cNvSpPr txBox="1">
                <a:spLocks noRot="1" noChangeAspect="1" noMove="1" noResize="1" noEditPoints="1" noAdjustHandles="1" noChangeArrowheads="1" noChangeShapeType="1" noTextEdit="1"/>
              </p:cNvSpPr>
              <p:nvPr/>
            </p:nvSpPr>
            <p:spPr>
              <a:xfrm>
                <a:off x="2572019" y="1531461"/>
                <a:ext cx="8781782" cy="4255909"/>
              </a:xfrm>
              <a:prstGeom prst="rect">
                <a:avLst/>
              </a:prstGeom>
              <a:blipFill>
                <a:blip r:embed="rId5"/>
                <a:stretch>
                  <a:fillRect l="-1154" b="-383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629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DE67E-D7A5-A40B-665F-9C8CDDAB2C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29C179-8835-7758-DE4B-733E84659ECB}"/>
              </a:ext>
            </a:extLst>
          </p:cNvPr>
          <p:cNvSpPr>
            <a:spLocks noGrp="1"/>
          </p:cNvSpPr>
          <p:nvPr>
            <p:ph type="sldNum" sz="quarter" idx="12"/>
          </p:nvPr>
        </p:nvSpPr>
        <p:spPr/>
        <p:txBody>
          <a:bodyPr/>
          <a:lstStyle/>
          <a:p>
            <a:fld id="{3AB18A00-159B-FF42-B555-EA68349E8C07}" type="slidenum">
              <a:rPr lang="ja-JP" altLang="en-US" smtClean="0"/>
              <a:pPr/>
              <a:t>26</a:t>
            </a:fld>
            <a:endParaRPr lang="ja-JP" altLang="en-US"/>
          </a:p>
        </p:txBody>
      </p:sp>
      <p:sp>
        <p:nvSpPr>
          <p:cNvPr id="3" name="タイトル 2">
            <a:extLst>
              <a:ext uri="{FF2B5EF4-FFF2-40B4-BE49-F238E27FC236}">
                <a16:creationId xmlns:a16="http://schemas.microsoft.com/office/drawing/2014/main" id="{549DD68D-B47F-42BD-7EC4-1746A1EA3480}"/>
              </a:ext>
            </a:extLst>
          </p:cNvPr>
          <p:cNvSpPr>
            <a:spLocks noGrp="1"/>
          </p:cNvSpPr>
          <p:nvPr>
            <p:ph type="title"/>
          </p:nvPr>
        </p:nvSpPr>
        <p:spPr/>
        <p:txBody>
          <a:bodyPr/>
          <a:lstStyle/>
          <a:p>
            <a:r>
              <a:rPr lang="en-US" altLang="ja-JP" dirty="0"/>
              <a:t>4</a:t>
            </a:r>
            <a:r>
              <a:rPr kumimoji="1" lang="en-US" altLang="ja-JP" dirty="0"/>
              <a:t>. </a:t>
            </a:r>
            <a:r>
              <a:rPr lang="ja-JP" altLang="en-US" sz="4400">
                <a:latin typeface="Klee Medium" panose="02020600000000000000" pitchFamily="18" charset="-128"/>
                <a:ea typeface="Klee Medium" panose="02020600000000000000" pitchFamily="18" charset="-128"/>
              </a:rPr>
              <a:t>シミュレーションの方法</a:t>
            </a:r>
            <a:r>
              <a:rPr lang="en-US" altLang="ja-JP" sz="4400" dirty="0">
                <a:latin typeface="Klee Medium" panose="02020600000000000000" pitchFamily="18" charset="-128"/>
                <a:ea typeface="Klee Medium" panose="02020600000000000000" pitchFamily="18" charset="-128"/>
              </a:rPr>
              <a:t> </a:t>
            </a:r>
            <a:r>
              <a:rPr lang="en-US" altLang="ja-JP" sz="2400" dirty="0"/>
              <a:t>–</a:t>
            </a:r>
            <a:r>
              <a:rPr lang="ja-JP" altLang="en-US" sz="2400"/>
              <a:t>レンズ</a:t>
            </a:r>
            <a:r>
              <a:rPr lang="en-US" altLang="ja-JP" sz="2400" dirty="0"/>
              <a:t>-</a:t>
            </a:r>
            <a:endParaRPr kumimoji="1" lang="ja-JP" altLang="en-US" sz="2400"/>
          </a:p>
        </p:txBody>
      </p:sp>
      <p:pic>
        <p:nvPicPr>
          <p:cNvPr id="12" name="図 11" descr="グラフ, 折れ線グラフ&#10;&#10;自動的に生成された説明">
            <a:extLst>
              <a:ext uri="{FF2B5EF4-FFF2-40B4-BE49-F238E27FC236}">
                <a16:creationId xmlns:a16="http://schemas.microsoft.com/office/drawing/2014/main" id="{87695041-3570-1501-7E23-293B04F2F577}"/>
              </a:ext>
            </a:extLst>
          </p:cNvPr>
          <p:cNvPicPr>
            <a:picLocks noChangeAspect="1"/>
          </p:cNvPicPr>
          <p:nvPr/>
        </p:nvPicPr>
        <p:blipFill>
          <a:blip r:embed="rId3"/>
          <a:stretch>
            <a:fillRect/>
          </a:stretch>
        </p:blipFill>
        <p:spPr>
          <a:xfrm>
            <a:off x="0" y="1381220"/>
            <a:ext cx="6556043" cy="4917032"/>
          </a:xfrm>
          <a:prstGeom prst="rect">
            <a:avLst/>
          </a:prstGeom>
        </p:spPr>
      </p:pic>
      <p:sp>
        <p:nvSpPr>
          <p:cNvPr id="6" name="テキスト ボックス 5">
            <a:extLst>
              <a:ext uri="{FF2B5EF4-FFF2-40B4-BE49-F238E27FC236}">
                <a16:creationId xmlns:a16="http://schemas.microsoft.com/office/drawing/2014/main" id="{F40DD40F-2630-0DF9-5DA8-6D60363DDF2B}"/>
              </a:ext>
            </a:extLst>
          </p:cNvPr>
          <p:cNvSpPr txBox="1"/>
          <p:nvPr/>
        </p:nvSpPr>
        <p:spPr>
          <a:xfrm>
            <a:off x="1916109" y="6356350"/>
            <a:ext cx="2723823" cy="369332"/>
          </a:xfrm>
          <a:prstGeom prst="rect">
            <a:avLst/>
          </a:prstGeom>
          <a:noFill/>
        </p:spPr>
        <p:txBody>
          <a:bodyPr wrap="none" rtlCol="0">
            <a:spAutoFit/>
          </a:bodyPr>
          <a:lstStyle/>
          <a:p>
            <a:r>
              <a:rPr kumimoji="1" lang="ja-JP" altLang="en-US"/>
              <a:t>レンズのビームパターン</a:t>
            </a:r>
          </a:p>
        </p:txBody>
      </p:sp>
      <p:sp>
        <p:nvSpPr>
          <p:cNvPr id="5" name="テキスト ボックス 4">
            <a:extLst>
              <a:ext uri="{FF2B5EF4-FFF2-40B4-BE49-F238E27FC236}">
                <a16:creationId xmlns:a16="http://schemas.microsoft.com/office/drawing/2014/main" id="{192DEDD6-1530-9C0E-B9B5-852798EF6DA9}"/>
              </a:ext>
            </a:extLst>
          </p:cNvPr>
          <p:cNvSpPr txBox="1"/>
          <p:nvPr/>
        </p:nvSpPr>
        <p:spPr>
          <a:xfrm>
            <a:off x="6377091" y="1946910"/>
            <a:ext cx="5269627" cy="378565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t>横軸</a:t>
            </a:r>
            <a:r>
              <a:rPr lang="ja-JP" altLang="en-US" sz="2400"/>
              <a:t>は</a:t>
            </a:r>
            <a:r>
              <a:rPr kumimoji="1" lang="ja-JP" altLang="en-US" sz="2400"/>
              <a:t>レンズの軸からの角度</a:t>
            </a:r>
            <a:endParaRPr lang="en-US" altLang="ja-JP" sz="2400" dirty="0"/>
          </a:p>
          <a:p>
            <a:r>
              <a:rPr lang="ja-JP" altLang="en-US" sz="2400"/>
              <a:t>　</a:t>
            </a:r>
            <a:r>
              <a:rPr kumimoji="1" lang="ja-JP" altLang="en-US" sz="2400"/>
              <a:t>縦軸は観測する周波数での</a:t>
            </a:r>
            <a:endParaRPr kumimoji="1" lang="en-US" altLang="ja-JP" sz="2400" dirty="0"/>
          </a:p>
          <a:p>
            <a:r>
              <a:rPr kumimoji="1" lang="ja-JP" altLang="en-US" sz="2400"/>
              <a:t>　相対入射強度</a:t>
            </a:r>
            <a:endParaRPr lang="en-US" altLang="ja-JP" sz="2400" dirty="0"/>
          </a:p>
          <a:p>
            <a:endParaRPr kumimoji="1" lang="en-US" altLang="ja-JP" sz="2400" dirty="0"/>
          </a:p>
          <a:p>
            <a:pPr marL="285750" indent="-285750">
              <a:buFont typeface="Arial" panose="020B0604020202020204" pitchFamily="34" charset="0"/>
              <a:buChar char="•"/>
            </a:pPr>
            <a:r>
              <a:rPr kumimoji="1" lang="en-US" altLang="ja-JP" sz="2400" dirty="0" err="1"/>
              <a:t>LightTools</a:t>
            </a:r>
            <a:r>
              <a:rPr kumimoji="1" lang="ja-JP" altLang="en-US" sz="2400"/>
              <a:t>から、入射する光線の本数と角度がわかるので、レンズの</a:t>
            </a:r>
            <a:r>
              <a:rPr lang="ja-JP" altLang="en-US" sz="2400"/>
              <a:t>ビームパターン</a:t>
            </a:r>
            <a:r>
              <a:rPr kumimoji="1" lang="ja-JP" altLang="en-US" sz="2400"/>
              <a:t>をかける。</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レンズのビームパターンに</a:t>
            </a:r>
            <a:endParaRPr kumimoji="1" lang="en-US" altLang="ja-JP" sz="2400" dirty="0"/>
          </a:p>
          <a:p>
            <a:r>
              <a:rPr lang="ja-JP" altLang="en-US" sz="2400"/>
              <a:t>　</a:t>
            </a:r>
            <a:r>
              <a:rPr kumimoji="1" lang="ja-JP" altLang="en-US" sz="2400"/>
              <a:t>方位角依存性はないものとする。</a:t>
            </a:r>
          </a:p>
        </p:txBody>
      </p:sp>
    </p:spTree>
    <p:extLst>
      <p:ext uri="{BB962C8B-B14F-4D97-AF65-F5344CB8AC3E}">
        <p14:creationId xmlns:p14="http://schemas.microsoft.com/office/powerpoint/2010/main" val="422682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ーブル&#10;&#10;自動的に生成された説明">
            <a:extLst>
              <a:ext uri="{FF2B5EF4-FFF2-40B4-BE49-F238E27FC236}">
                <a16:creationId xmlns:a16="http://schemas.microsoft.com/office/drawing/2014/main" id="{523ADE68-1B3E-4EDF-E399-F56D3C83FAA3}"/>
              </a:ext>
            </a:extLst>
          </p:cNvPr>
          <p:cNvPicPr>
            <a:picLocks noChangeAspect="1"/>
          </p:cNvPicPr>
          <p:nvPr/>
        </p:nvPicPr>
        <p:blipFill rotWithShape="1">
          <a:blip r:embed="rId3"/>
          <a:srcRect t="52784"/>
          <a:stretch/>
        </p:blipFill>
        <p:spPr>
          <a:xfrm>
            <a:off x="6096000" y="1827543"/>
            <a:ext cx="5976730" cy="2544074"/>
          </a:xfrm>
          <a:prstGeom prst="rect">
            <a:avLst/>
          </a:prstGeom>
        </p:spPr>
      </p:pic>
      <p:sp>
        <p:nvSpPr>
          <p:cNvPr id="2" name="タイトル 1">
            <a:extLst>
              <a:ext uri="{FF2B5EF4-FFF2-40B4-BE49-F238E27FC236}">
                <a16:creationId xmlns:a16="http://schemas.microsoft.com/office/drawing/2014/main" id="{4F2FB21E-223C-03A5-EB95-E4504C2AC89B}"/>
              </a:ext>
            </a:extLst>
          </p:cNvPr>
          <p:cNvSpPr>
            <a:spLocks noGrp="1"/>
          </p:cNvSpPr>
          <p:nvPr>
            <p:ph type="title"/>
          </p:nvPr>
        </p:nvSpPr>
        <p:spPr/>
        <p:txBody>
          <a:bodyPr/>
          <a:lstStyle/>
          <a:p>
            <a:r>
              <a:rPr lang="en-US" altLang="ja-JP" dirty="0"/>
              <a:t>4</a:t>
            </a:r>
            <a:r>
              <a:rPr kumimoji="1" lang="en-US" altLang="ja-JP" dirty="0"/>
              <a:t>.</a:t>
            </a:r>
            <a:r>
              <a:rPr lang="ja-JP" altLang="en-US" sz="4400">
                <a:latin typeface="Klee Medium" panose="02020600000000000000" pitchFamily="18" charset="-128"/>
                <a:ea typeface="Klee Medium" panose="02020600000000000000" pitchFamily="18" charset="-128"/>
              </a:rPr>
              <a:t>シミュレーションの方法</a:t>
            </a:r>
            <a:r>
              <a:rPr lang="en-US" altLang="ja-JP" sz="4400" dirty="0">
                <a:latin typeface="Klee Medium" panose="02020600000000000000" pitchFamily="18" charset="-128"/>
                <a:ea typeface="Klee Medium" panose="02020600000000000000" pitchFamily="18" charset="-128"/>
              </a:rPr>
              <a:t> </a:t>
            </a:r>
            <a:r>
              <a:rPr lang="en-US" altLang="ja-JP" sz="2400" dirty="0">
                <a:latin typeface="Klee Medium" panose="02020600000000000000" pitchFamily="18" charset="-128"/>
                <a:ea typeface="Klee Medium" panose="02020600000000000000" pitchFamily="18" charset="-128"/>
              </a:rPr>
              <a:t>-</a:t>
            </a:r>
            <a:r>
              <a:rPr lang="ja-JP" altLang="en-US" sz="2400">
                <a:latin typeface="Klee Medium" panose="02020600000000000000" pitchFamily="18" charset="-128"/>
                <a:ea typeface="Klee Medium" panose="02020600000000000000" pitchFamily="18" charset="-128"/>
              </a:rPr>
              <a:t>妥当性評価</a:t>
            </a:r>
            <a:r>
              <a:rPr lang="en-US" altLang="ja-JP" sz="2400" dirty="0"/>
              <a:t>-</a:t>
            </a:r>
            <a:endParaRPr kumimoji="1" lang="ja-JP" altLang="en-US" sz="2400"/>
          </a:p>
        </p:txBody>
      </p:sp>
      <p:pic>
        <p:nvPicPr>
          <p:cNvPr id="8" name="図 7" descr="テーブル&#10;&#10;自動的に生成された説明">
            <a:extLst>
              <a:ext uri="{FF2B5EF4-FFF2-40B4-BE49-F238E27FC236}">
                <a16:creationId xmlns:a16="http://schemas.microsoft.com/office/drawing/2014/main" id="{E87F0C75-1203-E399-B2AF-06F520BE02EC}"/>
              </a:ext>
            </a:extLst>
          </p:cNvPr>
          <p:cNvPicPr>
            <a:picLocks noChangeAspect="1"/>
          </p:cNvPicPr>
          <p:nvPr/>
        </p:nvPicPr>
        <p:blipFill rotWithShape="1">
          <a:blip r:embed="rId4"/>
          <a:srcRect l="4891" t="30134" r="5600"/>
          <a:stretch/>
        </p:blipFill>
        <p:spPr>
          <a:xfrm>
            <a:off x="0" y="1901573"/>
            <a:ext cx="6188765" cy="2432273"/>
          </a:xfrm>
          <a:prstGeom prst="rect">
            <a:avLst/>
          </a:prstGeom>
          <a:effectLst>
            <a:outerShdw sx="1000" sy="1000" algn="ctr" rotWithShape="0">
              <a:srgbClr val="000000"/>
            </a:outerShdw>
          </a:effectLst>
        </p:spPr>
      </p:pic>
      <p:sp>
        <p:nvSpPr>
          <p:cNvPr id="10" name="テキスト ボックス 9">
            <a:extLst>
              <a:ext uri="{FF2B5EF4-FFF2-40B4-BE49-F238E27FC236}">
                <a16:creationId xmlns:a16="http://schemas.microsoft.com/office/drawing/2014/main" id="{93335004-5D50-57A4-C543-1A082FB639C7}"/>
              </a:ext>
            </a:extLst>
          </p:cNvPr>
          <p:cNvSpPr txBox="1"/>
          <p:nvPr/>
        </p:nvSpPr>
        <p:spPr>
          <a:xfrm>
            <a:off x="546308" y="4740949"/>
            <a:ext cx="10612021"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t>CMB</a:t>
            </a:r>
            <a:r>
              <a:rPr lang="ja-JP" altLang="en-US" sz="2400"/>
              <a:t>から得る単位時間あたりのエネルギー、バッフルから得る単位時間あたりのエネルギー、それらの比を表す。</a:t>
            </a:r>
            <a:endParaRPr lang="en-US" altLang="ja-JP" sz="2400" dirty="0"/>
          </a:p>
          <a:p>
            <a:endParaRPr lang="en-US" altLang="ja-JP" sz="2400" dirty="0"/>
          </a:p>
          <a:p>
            <a:pPr marL="285750" indent="-285750">
              <a:buFont typeface="Arial" panose="020B0604020202020204" pitchFamily="34" charset="0"/>
              <a:buChar char="•"/>
            </a:pPr>
            <a:r>
              <a:rPr kumimoji="1" lang="ja-JP" altLang="en-US" sz="2400"/>
              <a:t>各要素でほとんど等しい値が再現できている。</a:t>
            </a:r>
            <a:endParaRPr kumimoji="1" lang="en-US" altLang="ja-JP" sz="2400" dirty="0"/>
          </a:p>
          <a:p>
            <a:r>
              <a:rPr lang="ja-JP" altLang="en-US" sz="2400"/>
              <a:t>　</a:t>
            </a:r>
            <a:r>
              <a:rPr lang="en-US" altLang="ja-JP" sz="2400" dirty="0"/>
              <a:t>  →</a:t>
            </a:r>
            <a:r>
              <a:rPr lang="ja-JP" altLang="en-US" sz="2400"/>
              <a:t>シミュレーションの方法は妥当</a:t>
            </a:r>
            <a:endParaRPr kumimoji="1" lang="en-US" altLang="ja-JP" sz="2400" dirty="0"/>
          </a:p>
        </p:txBody>
      </p:sp>
      <p:sp>
        <p:nvSpPr>
          <p:cNvPr id="3" name="テキスト ボックス 2">
            <a:extLst>
              <a:ext uri="{FF2B5EF4-FFF2-40B4-BE49-F238E27FC236}">
                <a16:creationId xmlns:a16="http://schemas.microsoft.com/office/drawing/2014/main" id="{EAD87F2E-6BA2-289A-A2DB-4FA17C68BE42}"/>
              </a:ext>
            </a:extLst>
          </p:cNvPr>
          <p:cNvSpPr txBox="1"/>
          <p:nvPr/>
        </p:nvSpPr>
        <p:spPr>
          <a:xfrm>
            <a:off x="120008" y="1602488"/>
            <a:ext cx="2196435" cy="369332"/>
          </a:xfrm>
          <a:prstGeom prst="rect">
            <a:avLst/>
          </a:prstGeom>
          <a:noFill/>
        </p:spPr>
        <p:txBody>
          <a:bodyPr wrap="none" rtlCol="0">
            <a:spAutoFit/>
          </a:bodyPr>
          <a:lstStyle/>
          <a:p>
            <a:r>
              <a:rPr kumimoji="1" lang="en-US" altLang="ja-JP" sz="1800" dirty="0" err="1"/>
              <a:t>Yonggil</a:t>
            </a:r>
            <a:r>
              <a:rPr kumimoji="1" lang="en-US" altLang="ja-JP" sz="1800" dirty="0"/>
              <a:t> at al(2023)</a:t>
            </a:r>
            <a:endParaRPr kumimoji="1" lang="ja-JP" altLang="en-US"/>
          </a:p>
        </p:txBody>
      </p:sp>
      <p:sp>
        <p:nvSpPr>
          <p:cNvPr id="4" name="テキスト ボックス 3">
            <a:extLst>
              <a:ext uri="{FF2B5EF4-FFF2-40B4-BE49-F238E27FC236}">
                <a16:creationId xmlns:a16="http://schemas.microsoft.com/office/drawing/2014/main" id="{01CE86F0-AC90-BB10-62EA-3858A5C3DD0C}"/>
              </a:ext>
            </a:extLst>
          </p:cNvPr>
          <p:cNvSpPr txBox="1"/>
          <p:nvPr/>
        </p:nvSpPr>
        <p:spPr>
          <a:xfrm>
            <a:off x="6535925" y="1587509"/>
            <a:ext cx="2723823" cy="369332"/>
          </a:xfrm>
          <a:prstGeom prst="rect">
            <a:avLst/>
          </a:prstGeom>
          <a:noFill/>
        </p:spPr>
        <p:txBody>
          <a:bodyPr wrap="none" rtlCol="0">
            <a:spAutoFit/>
          </a:bodyPr>
          <a:lstStyle/>
          <a:p>
            <a:r>
              <a:rPr lang="ja-JP" altLang="en-US"/>
              <a:t>今回</a:t>
            </a:r>
            <a:r>
              <a:rPr kumimoji="1" lang="ja-JP" altLang="en-US"/>
              <a:t>のシミュレーション</a:t>
            </a:r>
          </a:p>
        </p:txBody>
      </p:sp>
    </p:spTree>
    <p:extLst>
      <p:ext uri="{BB962C8B-B14F-4D97-AF65-F5344CB8AC3E}">
        <p14:creationId xmlns:p14="http://schemas.microsoft.com/office/powerpoint/2010/main" val="362744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4E253-3391-AB12-8802-FC2FDA9A32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692628-C10D-03E2-AAC3-156E53D5C37C}"/>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31160FE1-6D46-F1FC-0428-4C3651EE4C18}"/>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solidFill>
                  <a:schemeClr val="bg1">
                    <a:lumMod val="75000"/>
                  </a:schemeClr>
                </a:solidFill>
                <a:latin typeface="Klee Medium" panose="02020600000000000000" pitchFamily="18" charset="-128"/>
                <a:ea typeface="Klee Medium" panose="02020600000000000000" pitchFamily="18" charset="-128"/>
              </a:rPr>
              <a:t>GroundBIRD</a:t>
            </a:r>
            <a:r>
              <a:rPr kumimoji="1" lang="ja-JP" altLang="en-US" sz="3200">
                <a:solidFill>
                  <a:schemeClr val="bg1">
                    <a:lumMod val="75000"/>
                  </a:schemeClr>
                </a:solidFill>
                <a:latin typeface="Klee Medium" panose="02020600000000000000" pitchFamily="18" charset="-128"/>
                <a:ea typeface="Klee Medium" panose="02020600000000000000" pitchFamily="18" charset="-128"/>
              </a:rPr>
              <a:t>望遠鏡について</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solidFill>
                  <a:schemeClr val="bg1">
                    <a:lumMod val="75000"/>
                  </a:schemeClr>
                </a:solidFill>
                <a:latin typeface="Klee Medium" panose="02020600000000000000" pitchFamily="18" charset="-128"/>
                <a:ea typeface="Klee Medium" panose="02020600000000000000" pitchFamily="18" charset="-128"/>
              </a:rPr>
              <a:t>光学系の紹介</a:t>
            </a:r>
            <a:endParaRPr kumimoji="1"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本研究の目的</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シミュレーションの方法</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結果</a:t>
            </a:r>
            <a:endParaRPr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今後の課題</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A9A3D093-A40B-8F46-5F53-915301F5229E}"/>
              </a:ext>
            </a:extLst>
          </p:cNvPr>
          <p:cNvSpPr>
            <a:spLocks noGrp="1"/>
          </p:cNvSpPr>
          <p:nvPr>
            <p:ph type="sldNum" sz="quarter" idx="12"/>
          </p:nvPr>
        </p:nvSpPr>
        <p:spPr/>
        <p:txBody>
          <a:bodyPr/>
          <a:lstStyle/>
          <a:p>
            <a:fld id="{3AB18A00-159B-FF42-B555-EA68349E8C07}" type="slidenum">
              <a:rPr lang="ja-JP" altLang="en-US" smtClean="0"/>
              <a:pPr/>
              <a:t>28</a:t>
            </a:fld>
            <a:endParaRPr lang="ja-JP" altLang="en-US"/>
          </a:p>
        </p:txBody>
      </p:sp>
    </p:spTree>
    <p:extLst>
      <p:ext uri="{BB962C8B-B14F-4D97-AF65-F5344CB8AC3E}">
        <p14:creationId xmlns:p14="http://schemas.microsoft.com/office/powerpoint/2010/main" val="350238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98FD-9A61-6B9C-0DFD-07AD988A946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0C9E00-BBE0-C8AC-5C55-CE5185BA4162}"/>
              </a:ext>
            </a:extLst>
          </p:cNvPr>
          <p:cNvSpPr>
            <a:spLocks noGrp="1"/>
          </p:cNvSpPr>
          <p:nvPr>
            <p:ph type="sldNum" sz="quarter" idx="12"/>
          </p:nvPr>
        </p:nvSpPr>
        <p:spPr/>
        <p:txBody>
          <a:bodyPr/>
          <a:lstStyle/>
          <a:p>
            <a:fld id="{3AB18A00-159B-FF42-B555-EA68349E8C07}" type="slidenum">
              <a:rPr lang="ja-JP" altLang="en-US" smtClean="0"/>
              <a:pPr/>
              <a:t>29</a:t>
            </a:fld>
            <a:endParaRPr lang="ja-JP" altLang="en-US"/>
          </a:p>
        </p:txBody>
      </p:sp>
      <p:sp>
        <p:nvSpPr>
          <p:cNvPr id="3" name="タイトル 2">
            <a:extLst>
              <a:ext uri="{FF2B5EF4-FFF2-40B4-BE49-F238E27FC236}">
                <a16:creationId xmlns:a16="http://schemas.microsoft.com/office/drawing/2014/main" id="{6776F58C-5BDA-FFFA-B3D7-5F06BD9D45BF}"/>
              </a:ext>
            </a:extLst>
          </p:cNvPr>
          <p:cNvSpPr>
            <a:spLocks noGrp="1"/>
          </p:cNvSpPr>
          <p:nvPr>
            <p:ph type="title"/>
          </p:nvPr>
        </p:nvSpPr>
        <p:spPr/>
        <p:txBody>
          <a:bodyPr>
            <a:normAutofit/>
          </a:bodyPr>
          <a:lstStyle/>
          <a:p>
            <a:r>
              <a:rPr lang="en-US" altLang="ja-JP" dirty="0"/>
              <a:t>5</a:t>
            </a:r>
            <a:r>
              <a:rPr kumimoji="1" lang="en-US" altLang="ja-JP" dirty="0"/>
              <a:t>. </a:t>
            </a:r>
            <a:r>
              <a:rPr lang="ja-JP" altLang="en-US" sz="4400">
                <a:latin typeface="Klee Medium" panose="02020600000000000000" pitchFamily="18" charset="-128"/>
                <a:ea typeface="Klee Medium" panose="02020600000000000000" pitchFamily="18" charset="-128"/>
              </a:rPr>
              <a:t>結果</a:t>
            </a:r>
            <a:endParaRPr kumimoji="1" lang="ja-JP" altLang="en-US"/>
          </a:p>
        </p:txBody>
      </p:sp>
      <p:sp>
        <p:nvSpPr>
          <p:cNvPr id="4" name="テキスト ボックス 3">
            <a:extLst>
              <a:ext uri="{FF2B5EF4-FFF2-40B4-BE49-F238E27FC236}">
                <a16:creationId xmlns:a16="http://schemas.microsoft.com/office/drawing/2014/main" id="{A5563E6E-3CD3-88A0-F57F-A5BA380624B3}"/>
              </a:ext>
            </a:extLst>
          </p:cNvPr>
          <p:cNvSpPr txBox="1"/>
          <p:nvPr/>
        </p:nvSpPr>
        <p:spPr>
          <a:xfrm>
            <a:off x="3456172" y="5636612"/>
            <a:ext cx="1234633" cy="369332"/>
          </a:xfrm>
          <a:prstGeom prst="rect">
            <a:avLst/>
          </a:prstGeom>
          <a:solidFill>
            <a:schemeClr val="bg1"/>
          </a:solidFill>
        </p:spPr>
        <p:txBody>
          <a:bodyPr wrap="none" rtlCol="0">
            <a:spAutoFit/>
          </a:bodyPr>
          <a:lstStyle/>
          <a:p>
            <a:r>
              <a:rPr kumimoji="1" lang="en-US" altLang="ja-JP" dirty="0" err="1"/>
              <a:t>CMBstray</a:t>
            </a:r>
            <a:endParaRPr kumimoji="1" lang="ja-JP" altLang="en-US"/>
          </a:p>
        </p:txBody>
      </p:sp>
      <p:sp>
        <p:nvSpPr>
          <p:cNvPr id="7" name="テキスト ボックス 6">
            <a:extLst>
              <a:ext uri="{FF2B5EF4-FFF2-40B4-BE49-F238E27FC236}">
                <a16:creationId xmlns:a16="http://schemas.microsoft.com/office/drawing/2014/main" id="{89B35D81-5571-0994-CAC9-058C99797A6D}"/>
              </a:ext>
            </a:extLst>
          </p:cNvPr>
          <p:cNvSpPr txBox="1"/>
          <p:nvPr/>
        </p:nvSpPr>
        <p:spPr>
          <a:xfrm>
            <a:off x="5832495" y="5628901"/>
            <a:ext cx="1668702" cy="369332"/>
          </a:xfrm>
          <a:prstGeom prst="rect">
            <a:avLst/>
          </a:prstGeom>
          <a:solidFill>
            <a:schemeClr val="bg1"/>
          </a:solidFill>
        </p:spPr>
        <p:txBody>
          <a:bodyPr wrap="square" rtlCol="0">
            <a:spAutoFit/>
          </a:bodyPr>
          <a:lstStyle/>
          <a:p>
            <a:r>
              <a:rPr lang="ja-JP" altLang="en-US"/>
              <a:t>　　</a:t>
            </a:r>
            <a:r>
              <a:rPr lang="en-US" altLang="ja-JP" dirty="0" err="1"/>
              <a:t>B</a:t>
            </a:r>
            <a:r>
              <a:rPr kumimoji="1" lang="en-US" altLang="ja-JP" dirty="0" err="1"/>
              <a:t>uffle</a:t>
            </a:r>
            <a:endParaRPr kumimoji="1" lang="ja-JP" altLang="en-US"/>
          </a:p>
        </p:txBody>
      </p:sp>
      <p:sp>
        <p:nvSpPr>
          <p:cNvPr id="10" name="テキスト ボックス 9">
            <a:extLst>
              <a:ext uri="{FF2B5EF4-FFF2-40B4-BE49-F238E27FC236}">
                <a16:creationId xmlns:a16="http://schemas.microsoft.com/office/drawing/2014/main" id="{5F67C899-4984-5D2E-F23C-7E88863680A6}"/>
              </a:ext>
            </a:extLst>
          </p:cNvPr>
          <p:cNvSpPr txBox="1"/>
          <p:nvPr/>
        </p:nvSpPr>
        <p:spPr>
          <a:xfrm>
            <a:off x="804790" y="5662230"/>
            <a:ext cx="1309974" cy="369332"/>
          </a:xfrm>
          <a:prstGeom prst="rect">
            <a:avLst/>
          </a:prstGeom>
          <a:noFill/>
        </p:spPr>
        <p:txBody>
          <a:bodyPr wrap="none" rtlCol="0">
            <a:spAutoFit/>
          </a:bodyPr>
          <a:lstStyle/>
          <a:p>
            <a:r>
              <a:rPr lang="en-US" altLang="ja-JP" dirty="0" err="1"/>
              <a:t>M</a:t>
            </a:r>
            <a:r>
              <a:rPr kumimoji="1" lang="en-US" altLang="ja-JP" dirty="0" err="1"/>
              <a:t>ainbeam</a:t>
            </a:r>
            <a:endParaRPr kumimoji="1" lang="ja-JP" altLang="en-US"/>
          </a:p>
        </p:txBody>
      </p:sp>
      <p:sp>
        <p:nvSpPr>
          <p:cNvPr id="11" name="テキスト ボックス 10">
            <a:extLst>
              <a:ext uri="{FF2B5EF4-FFF2-40B4-BE49-F238E27FC236}">
                <a16:creationId xmlns:a16="http://schemas.microsoft.com/office/drawing/2014/main" id="{07F641CD-AB98-8041-C6AA-13D0EE0B85E5}"/>
              </a:ext>
            </a:extLst>
          </p:cNvPr>
          <p:cNvSpPr txBox="1"/>
          <p:nvPr/>
        </p:nvSpPr>
        <p:spPr>
          <a:xfrm>
            <a:off x="8052444" y="2255199"/>
            <a:ext cx="4431021" cy="187743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検出器に入射する光路</a:t>
            </a:r>
            <a:endParaRPr kumimoji="1"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r>
              <a:rPr lang="en-US" altLang="ja-JP" sz="2400" dirty="0"/>
              <a:t>Straylight</a:t>
            </a:r>
            <a:r>
              <a:rPr lang="ja-JP" altLang="en-US" sz="2400"/>
              <a:t>は</a:t>
            </a:r>
            <a:r>
              <a:rPr lang="en-US" altLang="ja-JP" sz="2400" dirty="0"/>
              <a:t>4</a:t>
            </a:r>
            <a:r>
              <a:rPr lang="ja-JP" altLang="en-US" sz="2400"/>
              <a:t>種類ある</a:t>
            </a:r>
            <a:endParaRPr lang="en-US" altLang="ja-JP" sz="2400" dirty="0"/>
          </a:p>
          <a:p>
            <a:r>
              <a:rPr kumimoji="1" lang="ja-JP" altLang="en-US" sz="2400"/>
              <a:t>　</a:t>
            </a:r>
            <a:r>
              <a:rPr kumimoji="1" lang="en-US" altLang="ja-JP" sz="2400" dirty="0"/>
              <a:t>(</a:t>
            </a:r>
            <a:r>
              <a:rPr kumimoji="1" lang="ja-JP" altLang="en-US" sz="2000"/>
              <a:t>光源が</a:t>
            </a:r>
            <a:r>
              <a:rPr kumimoji="1" lang="en-US" altLang="ja-JP" sz="2000" dirty="0"/>
              <a:t>CMB</a:t>
            </a:r>
            <a:r>
              <a:rPr kumimoji="1" lang="ja-JP" altLang="en-US" sz="2000"/>
              <a:t>か</a:t>
            </a:r>
            <a:r>
              <a:rPr kumimoji="1" lang="en-US" altLang="ja-JP" sz="2000" dirty="0"/>
              <a:t>Baffle</a:t>
            </a:r>
            <a:r>
              <a:rPr kumimoji="1" lang="ja-JP" altLang="en-US" sz="2000"/>
              <a:t>か</a:t>
            </a:r>
            <a:endParaRPr kumimoji="1" lang="en-US" altLang="ja-JP" sz="2000" dirty="0"/>
          </a:p>
          <a:p>
            <a:r>
              <a:rPr lang="ja-JP" altLang="en-US" sz="2000"/>
              <a:t>　</a:t>
            </a:r>
            <a:r>
              <a:rPr kumimoji="1" lang="ja-JP" altLang="en-US" sz="2000"/>
              <a:t>直接入射するか鏡で反射するか</a:t>
            </a:r>
            <a:r>
              <a:rPr lang="ja-JP" altLang="en-US" sz="2000" dirty="0"/>
              <a:t>）</a:t>
            </a:r>
            <a:endParaRPr lang="en-US" altLang="ja-JP" sz="2000" dirty="0"/>
          </a:p>
        </p:txBody>
      </p:sp>
      <p:pic>
        <p:nvPicPr>
          <p:cNvPr id="13" name="図 12" descr="ダイアグラム&#10;&#10;自動的に生成された説明">
            <a:extLst>
              <a:ext uri="{FF2B5EF4-FFF2-40B4-BE49-F238E27FC236}">
                <a16:creationId xmlns:a16="http://schemas.microsoft.com/office/drawing/2014/main" id="{4EBBA128-8A97-DE49-8938-D9601158FBE1}"/>
              </a:ext>
            </a:extLst>
          </p:cNvPr>
          <p:cNvPicPr>
            <a:picLocks noChangeAspect="1"/>
          </p:cNvPicPr>
          <p:nvPr/>
        </p:nvPicPr>
        <p:blipFill rotWithShape="1">
          <a:blip r:embed="rId3"/>
          <a:srcRect l="30885" r="27491"/>
          <a:stretch/>
        </p:blipFill>
        <p:spPr>
          <a:xfrm>
            <a:off x="231051" y="2071872"/>
            <a:ext cx="2457451" cy="3557029"/>
          </a:xfrm>
          <a:prstGeom prst="rect">
            <a:avLst/>
          </a:prstGeom>
        </p:spPr>
      </p:pic>
      <p:pic>
        <p:nvPicPr>
          <p:cNvPr id="15" name="図 14" descr="ダイアグラム&#10;&#10;中程度の精度で自動的に生成された説明">
            <a:extLst>
              <a:ext uri="{FF2B5EF4-FFF2-40B4-BE49-F238E27FC236}">
                <a16:creationId xmlns:a16="http://schemas.microsoft.com/office/drawing/2014/main" id="{F2F196BA-D588-8DC9-0209-3B093321D23F}"/>
              </a:ext>
            </a:extLst>
          </p:cNvPr>
          <p:cNvPicPr>
            <a:picLocks noChangeAspect="1"/>
          </p:cNvPicPr>
          <p:nvPr/>
        </p:nvPicPr>
        <p:blipFill rotWithShape="1">
          <a:blip r:embed="rId4"/>
          <a:srcRect l="31250" r="27125"/>
          <a:stretch/>
        </p:blipFill>
        <p:spPr>
          <a:xfrm>
            <a:off x="5383093" y="2042524"/>
            <a:ext cx="2504212" cy="3624714"/>
          </a:xfrm>
          <a:prstGeom prst="rect">
            <a:avLst/>
          </a:prstGeom>
        </p:spPr>
      </p:pic>
      <p:pic>
        <p:nvPicPr>
          <p:cNvPr id="17" name="図 16" descr="ダイアグラム&#10;&#10;自動的に生成された説明">
            <a:extLst>
              <a:ext uri="{FF2B5EF4-FFF2-40B4-BE49-F238E27FC236}">
                <a16:creationId xmlns:a16="http://schemas.microsoft.com/office/drawing/2014/main" id="{13A556DC-07CE-C4B9-DA2F-09FBF8B49F17}"/>
              </a:ext>
            </a:extLst>
          </p:cNvPr>
          <p:cNvPicPr>
            <a:picLocks noChangeAspect="1"/>
          </p:cNvPicPr>
          <p:nvPr/>
        </p:nvPicPr>
        <p:blipFill rotWithShape="1">
          <a:blip r:embed="rId5"/>
          <a:srcRect l="31700" r="26675"/>
          <a:stretch/>
        </p:blipFill>
        <p:spPr>
          <a:xfrm>
            <a:off x="2843921" y="2038029"/>
            <a:ext cx="2504212" cy="3624714"/>
          </a:xfrm>
          <a:prstGeom prst="rect">
            <a:avLst/>
          </a:prstGeom>
        </p:spPr>
      </p:pic>
    </p:spTree>
    <p:extLst>
      <p:ext uri="{BB962C8B-B14F-4D97-AF65-F5344CB8AC3E}">
        <p14:creationId xmlns:p14="http://schemas.microsoft.com/office/powerpoint/2010/main" val="82595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0EB0E-7F45-B161-3698-24F1426EEA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17F84F5-49FF-CD76-A916-4707062AEB6F}"/>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7A116A14-9F69-BF38-3C47-007B3F8F30B8}"/>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latin typeface="Klee Medium" panose="02020600000000000000" pitchFamily="18" charset="-128"/>
                <a:ea typeface="Klee Medium" panose="02020600000000000000" pitchFamily="18" charset="-128"/>
              </a:rPr>
              <a:t>GroundBIRD</a:t>
            </a:r>
            <a:r>
              <a:rPr kumimoji="1" lang="ja-JP" altLang="en-US" sz="3200">
                <a:latin typeface="Klee Medium" panose="02020600000000000000" pitchFamily="18" charset="-128"/>
                <a:ea typeface="Klee Medium" panose="02020600000000000000" pitchFamily="18" charset="-128"/>
              </a:rPr>
              <a:t>望遠鏡について</a:t>
            </a:r>
            <a:endParaRPr lang="en-US" altLang="ja-JP" sz="3200" dirty="0">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solidFill>
                  <a:schemeClr val="bg1">
                    <a:lumMod val="75000"/>
                  </a:schemeClr>
                </a:solidFill>
                <a:latin typeface="Klee Medium" panose="02020600000000000000" pitchFamily="18" charset="-128"/>
                <a:ea typeface="Klee Medium" panose="02020600000000000000" pitchFamily="18" charset="-128"/>
              </a:rPr>
              <a:t>光学系の紹介</a:t>
            </a:r>
            <a:endParaRPr kumimoji="1"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本研究の目的</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シミュレーションの方法</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結果</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今後の課題</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A07A5AC3-55E8-D31B-12A6-A049847B09AA}"/>
              </a:ext>
            </a:extLst>
          </p:cNvPr>
          <p:cNvSpPr>
            <a:spLocks noGrp="1"/>
          </p:cNvSpPr>
          <p:nvPr>
            <p:ph type="sldNum" sz="quarter" idx="12"/>
          </p:nvPr>
        </p:nvSpPr>
        <p:spPr/>
        <p:txBody>
          <a:bodyPr/>
          <a:lstStyle/>
          <a:p>
            <a:fld id="{3AB18A00-159B-FF42-B555-EA68349E8C07}" type="slidenum">
              <a:rPr lang="ja-JP" altLang="en-US" smtClean="0"/>
              <a:pPr/>
              <a:t>3</a:t>
            </a:fld>
            <a:endParaRPr lang="ja-JP" altLang="en-US"/>
          </a:p>
        </p:txBody>
      </p:sp>
    </p:spTree>
    <p:extLst>
      <p:ext uri="{BB962C8B-B14F-4D97-AF65-F5344CB8AC3E}">
        <p14:creationId xmlns:p14="http://schemas.microsoft.com/office/powerpoint/2010/main" val="3852469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21B63DF-F377-BB04-599F-88CA230D2DFD}"/>
              </a:ext>
            </a:extLst>
          </p:cNvPr>
          <p:cNvSpPr>
            <a:spLocks noGrp="1"/>
          </p:cNvSpPr>
          <p:nvPr>
            <p:ph type="sldNum" sz="quarter" idx="12"/>
          </p:nvPr>
        </p:nvSpPr>
        <p:spPr/>
        <p:txBody>
          <a:bodyPr/>
          <a:lstStyle/>
          <a:p>
            <a:fld id="{3AB18A00-159B-FF42-B555-EA68349E8C07}" type="slidenum">
              <a:rPr lang="ja-JP" altLang="en-US" smtClean="0"/>
              <a:pPr/>
              <a:t>30</a:t>
            </a:fld>
            <a:endParaRPr lang="ja-JP" altLang="en-US"/>
          </a:p>
        </p:txBody>
      </p:sp>
      <p:sp>
        <p:nvSpPr>
          <p:cNvPr id="3" name="タイトル 2">
            <a:extLst>
              <a:ext uri="{FF2B5EF4-FFF2-40B4-BE49-F238E27FC236}">
                <a16:creationId xmlns:a16="http://schemas.microsoft.com/office/drawing/2014/main" id="{6363D17C-AD48-954C-6280-3B721B72B416}"/>
              </a:ext>
            </a:extLst>
          </p:cNvPr>
          <p:cNvSpPr>
            <a:spLocks noGrp="1"/>
          </p:cNvSpPr>
          <p:nvPr>
            <p:ph type="title"/>
          </p:nvPr>
        </p:nvSpPr>
        <p:spPr/>
        <p:txBody>
          <a:bodyPr>
            <a:normAutofit/>
          </a:bodyPr>
          <a:lstStyle/>
          <a:p>
            <a:r>
              <a:rPr lang="en-US" altLang="ja-JP" dirty="0"/>
              <a:t>5</a:t>
            </a:r>
            <a:r>
              <a:rPr kumimoji="1" lang="en-US" altLang="ja-JP" dirty="0"/>
              <a:t>. </a:t>
            </a:r>
            <a:r>
              <a:rPr lang="ja-JP" altLang="en-US" sz="4400">
                <a:latin typeface="Klee Medium" panose="02020600000000000000" pitchFamily="18" charset="-128"/>
                <a:ea typeface="Klee Medium" panose="02020600000000000000" pitchFamily="18" charset="-128"/>
              </a:rPr>
              <a:t>結果</a:t>
            </a:r>
            <a:endParaRPr kumimoji="1" lang="ja-JP" altLang="en-US"/>
          </a:p>
        </p:txBody>
      </p:sp>
      <p:sp>
        <p:nvSpPr>
          <p:cNvPr id="9" name="テキスト ボックス 8">
            <a:extLst>
              <a:ext uri="{FF2B5EF4-FFF2-40B4-BE49-F238E27FC236}">
                <a16:creationId xmlns:a16="http://schemas.microsoft.com/office/drawing/2014/main" id="{601C3CAE-0E27-95C1-37B2-EA768E7C9D16}"/>
              </a:ext>
            </a:extLst>
          </p:cNvPr>
          <p:cNvSpPr txBox="1"/>
          <p:nvPr/>
        </p:nvSpPr>
        <p:spPr>
          <a:xfrm>
            <a:off x="5453711" y="5057319"/>
            <a:ext cx="5845871" cy="1323439"/>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err="1"/>
              <a:t>CMBstray</a:t>
            </a:r>
            <a:r>
              <a:rPr lang="ja-JP" altLang="en-US" sz="2000"/>
              <a:t>からは下方に設置された検出器ほど高いエネルギーを得る</a:t>
            </a:r>
            <a:endParaRPr lang="en-US" altLang="ja-JP" sz="2000" dirty="0"/>
          </a:p>
          <a:p>
            <a:pPr marL="285750" indent="-285750">
              <a:buFont typeface="Arial" panose="020B0604020202020204" pitchFamily="34" charset="0"/>
              <a:buChar char="•"/>
            </a:pPr>
            <a:r>
              <a:rPr lang="ja-JP" altLang="en-US" sz="2000"/>
              <a:t>バッフルからの</a:t>
            </a:r>
            <a:r>
              <a:rPr lang="en-US" altLang="ja-JP" sz="2000" dirty="0"/>
              <a:t>straylight</a:t>
            </a:r>
            <a:r>
              <a:rPr lang="ja-JP" altLang="en-US" sz="2000"/>
              <a:t>からは上方の検出器ほど高いエネルギーを得ている。</a:t>
            </a:r>
            <a:endParaRPr lang="en-US" altLang="ja-JP" sz="2000" dirty="0"/>
          </a:p>
        </p:txBody>
      </p:sp>
      <p:pic>
        <p:nvPicPr>
          <p:cNvPr id="10" name="図 9" descr="テーブル&#10;&#10;自動的に生成された説明">
            <a:extLst>
              <a:ext uri="{FF2B5EF4-FFF2-40B4-BE49-F238E27FC236}">
                <a16:creationId xmlns:a16="http://schemas.microsoft.com/office/drawing/2014/main" id="{78C17BCC-AA67-1DF8-6ED2-7441C16864EA}"/>
              </a:ext>
            </a:extLst>
          </p:cNvPr>
          <p:cNvPicPr>
            <a:picLocks noChangeAspect="1"/>
          </p:cNvPicPr>
          <p:nvPr/>
        </p:nvPicPr>
        <p:blipFill>
          <a:blip r:embed="rId3"/>
          <a:stretch>
            <a:fillRect/>
          </a:stretch>
        </p:blipFill>
        <p:spPr>
          <a:xfrm>
            <a:off x="1610241" y="1349279"/>
            <a:ext cx="8971518" cy="3093625"/>
          </a:xfrm>
          <a:prstGeom prst="rect">
            <a:avLst/>
          </a:prstGeom>
        </p:spPr>
      </p:pic>
      <p:sp>
        <p:nvSpPr>
          <p:cNvPr id="12" name="矩形 22">
            <a:extLst>
              <a:ext uri="{FF2B5EF4-FFF2-40B4-BE49-F238E27FC236}">
                <a16:creationId xmlns:a16="http://schemas.microsoft.com/office/drawing/2014/main" id="{13FF328A-4BD1-F758-3DE7-36381FEC0242}"/>
              </a:ext>
            </a:extLst>
          </p:cNvPr>
          <p:cNvSpPr/>
          <p:nvPr/>
        </p:nvSpPr>
        <p:spPr>
          <a:xfrm>
            <a:off x="4172745" y="1320719"/>
            <a:ext cx="1413668" cy="3269685"/>
          </a:xfrm>
          <a:prstGeom prst="rect">
            <a:avLst/>
          </a:prstGeom>
          <a:solidFill>
            <a:srgbClr val="00B0F0">
              <a:alpha val="15000"/>
            </a:srgbClr>
          </a:solidFill>
          <a:ln w="180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
        <p:nvSpPr>
          <p:cNvPr id="13" name="矩形 22">
            <a:extLst>
              <a:ext uri="{FF2B5EF4-FFF2-40B4-BE49-F238E27FC236}">
                <a16:creationId xmlns:a16="http://schemas.microsoft.com/office/drawing/2014/main" id="{922B103B-FB80-9C01-3A21-5275EAED7F80}"/>
              </a:ext>
            </a:extLst>
          </p:cNvPr>
          <p:cNvSpPr/>
          <p:nvPr/>
        </p:nvSpPr>
        <p:spPr>
          <a:xfrm>
            <a:off x="5729422" y="1320720"/>
            <a:ext cx="1263688" cy="3269685"/>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pic>
        <p:nvPicPr>
          <p:cNvPr id="17" name="図 16" descr="グラフ が含まれている画像&#10;&#10;自動的に生成された説明">
            <a:extLst>
              <a:ext uri="{FF2B5EF4-FFF2-40B4-BE49-F238E27FC236}">
                <a16:creationId xmlns:a16="http://schemas.microsoft.com/office/drawing/2014/main" id="{E4101E08-7441-57C0-0F4C-B3EB215FDB52}"/>
              </a:ext>
            </a:extLst>
          </p:cNvPr>
          <p:cNvPicPr>
            <a:picLocks noChangeAspect="1"/>
          </p:cNvPicPr>
          <p:nvPr/>
        </p:nvPicPr>
        <p:blipFill>
          <a:blip r:embed="rId4"/>
          <a:stretch>
            <a:fillRect/>
          </a:stretch>
        </p:blipFill>
        <p:spPr>
          <a:xfrm>
            <a:off x="700910" y="4766465"/>
            <a:ext cx="3797300" cy="1917700"/>
          </a:xfrm>
          <a:prstGeom prst="rect">
            <a:avLst/>
          </a:prstGeom>
        </p:spPr>
      </p:pic>
    </p:spTree>
    <p:extLst>
      <p:ext uri="{BB962C8B-B14F-4D97-AF65-F5344CB8AC3E}">
        <p14:creationId xmlns:p14="http://schemas.microsoft.com/office/powerpoint/2010/main" val="3545415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C11F-F37D-D2F9-8388-63DB9E15BDB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83D5FAE-0A2B-91C8-5650-9DB6B2E13AB8}"/>
              </a:ext>
            </a:extLst>
          </p:cNvPr>
          <p:cNvSpPr>
            <a:spLocks noGrp="1"/>
          </p:cNvSpPr>
          <p:nvPr>
            <p:ph type="sldNum" sz="quarter" idx="12"/>
          </p:nvPr>
        </p:nvSpPr>
        <p:spPr/>
        <p:txBody>
          <a:bodyPr/>
          <a:lstStyle/>
          <a:p>
            <a:fld id="{3AB18A00-159B-FF42-B555-EA68349E8C07}" type="slidenum">
              <a:rPr lang="ja-JP" altLang="en-US" smtClean="0"/>
              <a:pPr/>
              <a:t>31</a:t>
            </a:fld>
            <a:endParaRPr lang="ja-JP" altLang="en-US"/>
          </a:p>
        </p:txBody>
      </p:sp>
      <p:sp>
        <p:nvSpPr>
          <p:cNvPr id="3" name="タイトル 2">
            <a:extLst>
              <a:ext uri="{FF2B5EF4-FFF2-40B4-BE49-F238E27FC236}">
                <a16:creationId xmlns:a16="http://schemas.microsoft.com/office/drawing/2014/main" id="{22CA2FA8-EF74-BAC0-BA28-226E12588637}"/>
              </a:ext>
            </a:extLst>
          </p:cNvPr>
          <p:cNvSpPr>
            <a:spLocks noGrp="1"/>
          </p:cNvSpPr>
          <p:nvPr>
            <p:ph type="title"/>
          </p:nvPr>
        </p:nvSpPr>
        <p:spPr/>
        <p:txBody>
          <a:bodyPr>
            <a:normAutofit/>
          </a:bodyPr>
          <a:lstStyle/>
          <a:p>
            <a:r>
              <a:rPr lang="en-US" altLang="ja-JP" dirty="0"/>
              <a:t>5</a:t>
            </a:r>
            <a:r>
              <a:rPr kumimoji="1" lang="en-US" altLang="ja-JP" dirty="0"/>
              <a:t>. </a:t>
            </a:r>
            <a:r>
              <a:rPr lang="ja-JP" altLang="en-US" sz="4400">
                <a:latin typeface="Klee Medium" panose="02020600000000000000" pitchFamily="18" charset="-128"/>
                <a:ea typeface="Klee Medium" panose="02020600000000000000" pitchFamily="18" charset="-128"/>
              </a:rPr>
              <a:t>結果</a:t>
            </a: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4DC350-821A-14D7-1839-B68EF6A19795}"/>
                  </a:ext>
                </a:extLst>
              </p:cNvPr>
              <p:cNvSpPr txBox="1"/>
              <p:nvPr/>
            </p:nvSpPr>
            <p:spPr>
              <a:xfrm>
                <a:off x="971550" y="4456683"/>
                <a:ext cx="10515601" cy="2246769"/>
              </a:xfrm>
              <a:prstGeom prst="rect">
                <a:avLst/>
              </a:prstGeom>
              <a:noFill/>
            </p:spPr>
            <p:txBody>
              <a:bodyPr wrap="square" rtlCol="0">
                <a:spAutoFit/>
              </a:bodyPr>
              <a:lstStyle/>
              <a:p>
                <a:endParaRPr lang="en-US" altLang="ja-JP" sz="2000" dirty="0"/>
              </a:p>
              <a:p>
                <a:pPr marL="285750" indent="-285750">
                  <a:buFont typeface="Arial" panose="020B0604020202020204" pitchFamily="34" charset="0"/>
                  <a:buChar char="•"/>
                </a:pPr>
                <a:r>
                  <a:rPr lang="ja-JP" altLang="en-US" sz="2000"/>
                  <a:t>レンズにより、バッフルからの熱雑音は</a:t>
                </a:r>
                <a:r>
                  <a:rPr lang="en-US" altLang="ja-JP" sz="2000" dirty="0" err="1"/>
                  <a:t>mainbeam</a:t>
                </a:r>
                <a:r>
                  <a:rPr lang="ja-JP" altLang="en-US" sz="2000"/>
                  <a:t>から侵入する</a:t>
                </a:r>
                <a:r>
                  <a:rPr lang="en-US" altLang="ja-JP" sz="2000" dirty="0"/>
                  <a:t>CMB</a:t>
                </a:r>
                <a:r>
                  <a:rPr lang="ja-JP" altLang="en-US" sz="2000"/>
                  <a:t>の強度と同程度かそれ以下になる。</a:t>
                </a:r>
                <a:endParaRPr lang="en-US" altLang="ja-JP" sz="2000" dirty="0"/>
              </a:p>
              <a:p>
                <a:pPr marL="285750" indent="-285750">
                  <a:buFont typeface="Arial" panose="020B0604020202020204" pitchFamily="34" charset="0"/>
                  <a:buChar char="•"/>
                </a:pPr>
                <a:r>
                  <a:rPr lang="ja-JP" altLang="en-US" sz="2000"/>
                  <a:t>主な雑音源は大気からの放射（</a:t>
                </a:r>
                <a:r>
                  <a:rPr lang="en-US" altLang="ja-JP" sz="2000" dirty="0"/>
                  <a:t>T~40K</a:t>
                </a:r>
                <a:r>
                  <a:rPr lang="ja-JP" altLang="en-US" sz="2000"/>
                  <a:t>相当の熱放射）</a:t>
                </a:r>
                <a:endParaRPr lang="en-US" altLang="ja-JP" sz="2000" dirty="0"/>
              </a:p>
              <a:p>
                <a:pPr marL="285750" indent="-285750">
                  <a:buFont typeface="Arial" panose="020B0604020202020204" pitchFamily="34" charset="0"/>
                  <a:buChar char="•"/>
                </a:pPr>
                <a:r>
                  <a:rPr lang="ja-JP" altLang="en-US" sz="2000"/>
                  <a:t>すなわち、</a:t>
                </a:r>
                <a:r>
                  <a:rPr lang="ja-JP" altLang="en-US" sz="2000" b="1"/>
                  <a:t>バッフルが持ち込む雑音は十分無視できるほど小さい。</a:t>
                </a:r>
                <a:endParaRPr lang="en-US" altLang="ja-JP" sz="2000" b="1" dirty="0"/>
              </a:p>
              <a:p>
                <a:pPr marL="285750" indent="-285750">
                  <a:buFont typeface="Arial" panose="020B0604020202020204" pitchFamily="34" charset="0"/>
                  <a:buChar char="•"/>
                </a:pPr>
                <a:endParaRPr lang="en-US" altLang="ja-JP" sz="2000" dirty="0">
                  <a:highlight>
                    <a:srgbClr val="FFFF00"/>
                  </a:highlight>
                </a:endParaRPr>
              </a:p>
              <a:p>
                <a:pPr marL="285750" indent="-285750">
                  <a:buFont typeface="Arial" panose="020B0604020202020204" pitchFamily="34" charset="0"/>
                  <a:buChar char="•"/>
                </a:pPr>
                <a:r>
                  <a:rPr lang="en-US" altLang="ja-JP" sz="2000" dirty="0" err="1"/>
                  <a:t>CMBstray</a:t>
                </a:r>
                <a:r>
                  <a:rPr lang="ja-JP" altLang="en-US" sz="2000"/>
                  <a:t>は</a:t>
                </a:r>
                <a:r>
                  <a:rPr lang="en-US" altLang="ja-JP" sz="2000" dirty="0" err="1"/>
                  <a:t>mainbeam</a:t>
                </a:r>
                <a:r>
                  <a:rPr lang="ja-JP" altLang="en-US" sz="2000"/>
                  <a:t>のたかだか</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10</m:t>
                        </m:r>
                      </m:e>
                      <m:sup>
                        <m:r>
                          <a:rPr lang="en-US" altLang="ja-JP" sz="2000" b="0" i="1" smtClean="0">
                            <a:latin typeface="Cambria Math" panose="02040503050406030204" pitchFamily="18" charset="0"/>
                          </a:rPr>
                          <m:t>−3</m:t>
                        </m:r>
                      </m:sup>
                    </m:sSup>
                    <m:r>
                      <a:rPr lang="en-US" altLang="ja-JP" sz="2000" i="1" dirty="0" smtClean="0">
                        <a:latin typeface="Cambria Math" panose="02040503050406030204" pitchFamily="18" charset="0"/>
                      </a:rPr>
                      <m:t>~0</m:t>
                    </m:r>
                  </m:oMath>
                </a14:m>
                <a:r>
                  <a:rPr lang="ja-JP" altLang="en-US" sz="2000" dirty="0"/>
                  <a:t>と小さい</a:t>
                </a:r>
                <a:endParaRPr lang="en-US" altLang="ja-JP" sz="2000" dirty="0"/>
              </a:p>
            </p:txBody>
          </p:sp>
        </mc:Choice>
        <mc:Fallback xmlns="">
          <p:sp>
            <p:nvSpPr>
              <p:cNvPr id="9" name="テキスト ボックス 8">
                <a:extLst>
                  <a:ext uri="{FF2B5EF4-FFF2-40B4-BE49-F238E27FC236}">
                    <a16:creationId xmlns:a16="http://schemas.microsoft.com/office/drawing/2014/main" id="{204DC350-821A-14D7-1839-B68EF6A19795}"/>
                  </a:ext>
                </a:extLst>
              </p:cNvPr>
              <p:cNvSpPr txBox="1">
                <a:spLocks noRot="1" noChangeAspect="1" noMove="1" noResize="1" noEditPoints="1" noAdjustHandles="1" noChangeArrowheads="1" noChangeShapeType="1" noTextEdit="1"/>
              </p:cNvSpPr>
              <p:nvPr/>
            </p:nvSpPr>
            <p:spPr>
              <a:xfrm>
                <a:off x="971550" y="4456683"/>
                <a:ext cx="10515601" cy="2246769"/>
              </a:xfrm>
              <a:prstGeom prst="rect">
                <a:avLst/>
              </a:prstGeom>
              <a:blipFill>
                <a:blip r:embed="rId3"/>
                <a:stretch>
                  <a:fillRect l="-483" b="-4494"/>
                </a:stretch>
              </a:blipFill>
            </p:spPr>
            <p:txBody>
              <a:bodyPr/>
              <a:lstStyle/>
              <a:p>
                <a:r>
                  <a:rPr lang="ja-JP" altLang="en-US">
                    <a:noFill/>
                  </a:rPr>
                  <a:t> </a:t>
                </a:r>
              </a:p>
            </p:txBody>
          </p:sp>
        </mc:Fallback>
      </mc:AlternateContent>
      <p:pic>
        <p:nvPicPr>
          <p:cNvPr id="5" name="図 4" descr="テーブル&#10;&#10;自動的に生成された説明">
            <a:extLst>
              <a:ext uri="{FF2B5EF4-FFF2-40B4-BE49-F238E27FC236}">
                <a16:creationId xmlns:a16="http://schemas.microsoft.com/office/drawing/2014/main" id="{1141FAB9-7AEC-035E-B0F4-43102250FBC8}"/>
              </a:ext>
            </a:extLst>
          </p:cNvPr>
          <p:cNvPicPr>
            <a:picLocks noChangeAspect="1"/>
          </p:cNvPicPr>
          <p:nvPr/>
        </p:nvPicPr>
        <p:blipFill>
          <a:blip r:embed="rId4"/>
          <a:stretch>
            <a:fillRect/>
          </a:stretch>
        </p:blipFill>
        <p:spPr>
          <a:xfrm>
            <a:off x="1610241" y="1349279"/>
            <a:ext cx="8971518" cy="3093625"/>
          </a:xfrm>
          <a:prstGeom prst="rect">
            <a:avLst/>
          </a:prstGeom>
        </p:spPr>
      </p:pic>
      <p:sp>
        <p:nvSpPr>
          <p:cNvPr id="10" name="矩形 22">
            <a:extLst>
              <a:ext uri="{FF2B5EF4-FFF2-40B4-BE49-F238E27FC236}">
                <a16:creationId xmlns:a16="http://schemas.microsoft.com/office/drawing/2014/main" id="{14F5DFF2-EB69-AAE9-88DD-80776EF76599}"/>
              </a:ext>
            </a:extLst>
          </p:cNvPr>
          <p:cNvSpPr/>
          <p:nvPr/>
        </p:nvSpPr>
        <p:spPr>
          <a:xfrm>
            <a:off x="7009451" y="1349279"/>
            <a:ext cx="1820224" cy="3269685"/>
          </a:xfrm>
          <a:prstGeom prst="rect">
            <a:avLst/>
          </a:prstGeom>
          <a:solidFill>
            <a:srgbClr val="00B0F0">
              <a:alpha val="15000"/>
            </a:srgbClr>
          </a:solidFill>
          <a:ln w="180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
        <p:nvSpPr>
          <p:cNvPr id="12" name="矩形 22">
            <a:extLst>
              <a:ext uri="{FF2B5EF4-FFF2-40B4-BE49-F238E27FC236}">
                <a16:creationId xmlns:a16="http://schemas.microsoft.com/office/drawing/2014/main" id="{34535A99-D676-787A-E42B-79B3F88AE20E}"/>
              </a:ext>
            </a:extLst>
          </p:cNvPr>
          <p:cNvSpPr/>
          <p:nvPr/>
        </p:nvSpPr>
        <p:spPr>
          <a:xfrm>
            <a:off x="8949335" y="1349279"/>
            <a:ext cx="1632424" cy="3269685"/>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132849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DADE6-C4C9-D77D-A6CB-9E3E16CBF3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E0939F-25FF-378E-2B7F-606E4B19AB3D}"/>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1EFC9240-7A18-5E05-3C68-D828A644F44B}"/>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solidFill>
                  <a:schemeClr val="bg1">
                    <a:lumMod val="75000"/>
                  </a:schemeClr>
                </a:solidFill>
                <a:latin typeface="Klee Medium" panose="02020600000000000000" pitchFamily="18" charset="-128"/>
                <a:ea typeface="Klee Medium" panose="02020600000000000000" pitchFamily="18" charset="-128"/>
              </a:rPr>
              <a:t>GroundBIRD</a:t>
            </a:r>
            <a:r>
              <a:rPr kumimoji="1" lang="ja-JP" altLang="en-US" sz="3200">
                <a:solidFill>
                  <a:schemeClr val="bg1">
                    <a:lumMod val="75000"/>
                  </a:schemeClr>
                </a:solidFill>
                <a:latin typeface="Klee Medium" panose="02020600000000000000" pitchFamily="18" charset="-128"/>
                <a:ea typeface="Klee Medium" panose="02020600000000000000" pitchFamily="18" charset="-128"/>
              </a:rPr>
              <a:t>望遠鏡について</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solidFill>
                  <a:schemeClr val="bg1">
                    <a:lumMod val="75000"/>
                  </a:schemeClr>
                </a:solidFill>
                <a:latin typeface="Klee Medium" panose="02020600000000000000" pitchFamily="18" charset="-128"/>
                <a:ea typeface="Klee Medium" panose="02020600000000000000" pitchFamily="18" charset="-128"/>
              </a:rPr>
              <a:t>光学系の紹介</a:t>
            </a:r>
            <a:endParaRPr kumimoji="1"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本研究の目的</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シミュレーションの方法</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結果</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latin typeface="Klee Medium" panose="02020600000000000000" pitchFamily="18" charset="-128"/>
                <a:ea typeface="Klee Medium" panose="02020600000000000000" pitchFamily="18" charset="-128"/>
              </a:rPr>
              <a:t> </a:t>
            </a:r>
            <a:r>
              <a:rPr lang="ja-JP" altLang="en-US" sz="3200">
                <a:latin typeface="Klee Medium" panose="02020600000000000000" pitchFamily="18" charset="-128"/>
                <a:ea typeface="Klee Medium" panose="02020600000000000000" pitchFamily="18" charset="-128"/>
              </a:rPr>
              <a:t>今後の課題</a:t>
            </a:r>
            <a:endParaRPr lang="en-US" altLang="ja-JP" sz="3200" dirty="0">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C13E1FE8-68A7-0A6D-A877-439E2D76F6C8}"/>
              </a:ext>
            </a:extLst>
          </p:cNvPr>
          <p:cNvSpPr>
            <a:spLocks noGrp="1"/>
          </p:cNvSpPr>
          <p:nvPr>
            <p:ph type="sldNum" sz="quarter" idx="12"/>
          </p:nvPr>
        </p:nvSpPr>
        <p:spPr/>
        <p:txBody>
          <a:bodyPr/>
          <a:lstStyle/>
          <a:p>
            <a:fld id="{3AB18A00-159B-FF42-B555-EA68349E8C07}" type="slidenum">
              <a:rPr lang="ja-JP" altLang="en-US" smtClean="0"/>
              <a:pPr/>
              <a:t>32</a:t>
            </a:fld>
            <a:endParaRPr lang="ja-JP" altLang="en-US"/>
          </a:p>
        </p:txBody>
      </p:sp>
    </p:spTree>
    <p:extLst>
      <p:ext uri="{BB962C8B-B14F-4D97-AF65-F5344CB8AC3E}">
        <p14:creationId xmlns:p14="http://schemas.microsoft.com/office/powerpoint/2010/main" val="77304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99C7-9DB5-175F-B98E-A23B935F426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49FB79-CFD8-AF9B-36D0-15BD817F2A38}"/>
              </a:ext>
            </a:extLst>
          </p:cNvPr>
          <p:cNvSpPr>
            <a:spLocks noGrp="1"/>
          </p:cNvSpPr>
          <p:nvPr>
            <p:ph type="sldNum" sz="quarter" idx="12"/>
          </p:nvPr>
        </p:nvSpPr>
        <p:spPr/>
        <p:txBody>
          <a:bodyPr/>
          <a:lstStyle/>
          <a:p>
            <a:fld id="{3AB18A00-159B-FF42-B555-EA68349E8C07}" type="slidenum">
              <a:rPr lang="ja-JP" altLang="en-US" smtClean="0"/>
              <a:pPr/>
              <a:t>33</a:t>
            </a:fld>
            <a:endParaRPr lang="ja-JP" altLang="en-US"/>
          </a:p>
        </p:txBody>
      </p:sp>
      <p:sp>
        <p:nvSpPr>
          <p:cNvPr id="3" name="タイトル 2">
            <a:extLst>
              <a:ext uri="{FF2B5EF4-FFF2-40B4-BE49-F238E27FC236}">
                <a16:creationId xmlns:a16="http://schemas.microsoft.com/office/drawing/2014/main" id="{CD25BEBB-7FA8-A5CC-1E7A-AF7BDB406193}"/>
              </a:ext>
            </a:extLst>
          </p:cNvPr>
          <p:cNvSpPr>
            <a:spLocks noGrp="1"/>
          </p:cNvSpPr>
          <p:nvPr>
            <p:ph type="title"/>
          </p:nvPr>
        </p:nvSpPr>
        <p:spPr/>
        <p:txBody>
          <a:bodyPr>
            <a:normAutofit/>
          </a:bodyPr>
          <a:lstStyle/>
          <a:p>
            <a:r>
              <a:rPr lang="en-US" altLang="ja-JP" dirty="0"/>
              <a:t>6</a:t>
            </a:r>
            <a:r>
              <a:rPr kumimoji="1" lang="en-US" altLang="ja-JP" dirty="0"/>
              <a:t>. </a:t>
            </a:r>
            <a:r>
              <a:rPr lang="ja-JP" altLang="en-US" sz="4400">
                <a:latin typeface="Klee Medium" panose="02020600000000000000" pitchFamily="18" charset="-128"/>
                <a:ea typeface="Klee Medium" panose="02020600000000000000" pitchFamily="18" charset="-128"/>
              </a:rPr>
              <a:t>今後の課題</a:t>
            </a:r>
            <a:endParaRPr kumimoji="1" lang="ja-JP" altLang="en-US"/>
          </a:p>
        </p:txBody>
      </p:sp>
      <p:sp>
        <p:nvSpPr>
          <p:cNvPr id="7" name="テキスト ボックス 6">
            <a:extLst>
              <a:ext uri="{FF2B5EF4-FFF2-40B4-BE49-F238E27FC236}">
                <a16:creationId xmlns:a16="http://schemas.microsoft.com/office/drawing/2014/main" id="{C4544055-7FF9-E568-4DFC-7CBCF1CE6622}"/>
              </a:ext>
            </a:extLst>
          </p:cNvPr>
          <p:cNvSpPr txBox="1"/>
          <p:nvPr/>
        </p:nvSpPr>
        <p:spPr>
          <a:xfrm>
            <a:off x="1666578" y="3090869"/>
            <a:ext cx="8858844" cy="1200329"/>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err="1"/>
              <a:t>CMBstray</a:t>
            </a:r>
            <a:r>
              <a:rPr lang="ja-JP" altLang="en-US" sz="2400"/>
              <a:t>の</a:t>
            </a:r>
            <a:r>
              <a:rPr lang="en-US" altLang="ja-JP" sz="2400" dirty="0" err="1"/>
              <a:t>τ</a:t>
            </a:r>
            <a:r>
              <a:rPr lang="ja-JP" altLang="en-US" sz="2400"/>
              <a:t>測定への影響を定量的に評価する必要がある。</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a:t>物理的にカットする方法も検討する必要がある。</a:t>
            </a:r>
            <a:endParaRPr lang="en-US" altLang="ja-JP" sz="2400" dirty="0"/>
          </a:p>
        </p:txBody>
      </p:sp>
    </p:spTree>
    <p:extLst>
      <p:ext uri="{BB962C8B-B14F-4D97-AF65-F5344CB8AC3E}">
        <p14:creationId xmlns:p14="http://schemas.microsoft.com/office/powerpoint/2010/main" val="742555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D21C2-1E1C-D7B3-962E-73E61E9AC1D5}"/>
              </a:ext>
            </a:extLst>
          </p:cNvPr>
          <p:cNvSpPr>
            <a:spLocks noGrp="1"/>
          </p:cNvSpPr>
          <p:nvPr>
            <p:ph type="title"/>
          </p:nvPr>
        </p:nvSpPr>
        <p:spPr/>
        <p:txBody>
          <a:bodyPr/>
          <a:lstStyle/>
          <a:p>
            <a:r>
              <a:rPr lang="ja-JP" altLang="en-US"/>
              <a:t>　まとめ</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9189ED1-2C51-D91B-B4E8-2BD4D2CC2333}"/>
                  </a:ext>
                </a:extLst>
              </p:cNvPr>
              <p:cNvSpPr txBox="1"/>
              <p:nvPr/>
            </p:nvSpPr>
            <p:spPr>
              <a:xfrm>
                <a:off x="400050" y="1913454"/>
                <a:ext cx="5567362" cy="369331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Straylight</a:t>
                </a:r>
                <a:r>
                  <a:rPr kumimoji="1" lang="ja-JP" altLang="en-US" sz="2400"/>
                  <a:t>の経路を把握した。</a:t>
                </a:r>
                <a:endParaRPr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ja-JP" altLang="en-US" sz="2400"/>
                  <a:t>バッフルが持ち込む雑音は十分無視できるほど小さい。</a:t>
                </a:r>
                <a:endParaRPr lang="en-US" altLang="ja-JP" sz="2400" dirty="0"/>
              </a:p>
              <a:p>
                <a:endParaRPr kumimoji="1" lang="en-US" altLang="ja-JP" sz="2400" dirty="0"/>
              </a:p>
              <a:p>
                <a:pPr marL="342900" indent="-342900">
                  <a:buFont typeface="Arial" panose="020B0604020202020204" pitchFamily="34" charset="0"/>
                  <a:buChar char="•"/>
                </a:pPr>
                <a:r>
                  <a:rPr lang="en-US" altLang="ja-JP" sz="2400" dirty="0"/>
                  <a:t>CMBstray</a:t>
                </a:r>
                <a:r>
                  <a:rPr lang="ja-JP" altLang="en-US" sz="2400"/>
                  <a:t>は</a:t>
                </a:r>
                <a:r>
                  <a:rPr lang="en-US" altLang="ja-JP" sz="2400" dirty="0" err="1"/>
                  <a:t>mainbeam</a:t>
                </a:r>
                <a:r>
                  <a:rPr lang="ja-JP" altLang="en-US" sz="2400"/>
                  <a:t>のたかだか</a:t>
                </a:r>
                <a14:m>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−3</m:t>
                        </m:r>
                      </m:sup>
                    </m:sSup>
                    <m:r>
                      <a:rPr lang="en-US" altLang="ja-JP" sz="2400" i="1" dirty="0" smtClean="0">
                        <a:latin typeface="Cambria Math" panose="02040503050406030204" pitchFamily="18" charset="0"/>
                      </a:rPr>
                      <m:t>~0</m:t>
                    </m:r>
                    <m:r>
                      <a:rPr lang="ja-JP" altLang="en-US" sz="2400" i="1" dirty="0">
                        <a:latin typeface="Cambria Math" panose="02040503050406030204" pitchFamily="18" charset="0"/>
                      </a:rPr>
                      <m:t>と</m:t>
                    </m:r>
                  </m:oMath>
                </a14:m>
                <a:r>
                  <a:rPr lang="ja-JP" altLang="en-US" sz="2400"/>
                  <a:t>小さい。</a:t>
                </a:r>
                <a:endParaRPr lang="en-US" altLang="ja-JP" sz="2400" dirty="0"/>
              </a:p>
              <a:p>
                <a:endParaRPr kumimoji="1" lang="en-US" altLang="ja-JP" sz="2400" dirty="0"/>
              </a:p>
              <a:p>
                <a:endParaRPr lang="en-US" altLang="ja-JP" sz="2400" dirty="0"/>
              </a:p>
              <a:p>
                <a:endParaRPr kumimoji="1" lang="ja-JP" altLang="en-US"/>
              </a:p>
            </p:txBody>
          </p:sp>
        </mc:Choice>
        <mc:Fallback xmlns="">
          <p:sp>
            <p:nvSpPr>
              <p:cNvPr id="4" name="テキスト ボックス 3">
                <a:extLst>
                  <a:ext uri="{FF2B5EF4-FFF2-40B4-BE49-F238E27FC236}">
                    <a16:creationId xmlns:a16="http://schemas.microsoft.com/office/drawing/2014/main" id="{79189ED1-2C51-D91B-B4E8-2BD4D2CC2333}"/>
                  </a:ext>
                </a:extLst>
              </p:cNvPr>
              <p:cNvSpPr txBox="1">
                <a:spLocks noRot="1" noChangeAspect="1" noMove="1" noResize="1" noEditPoints="1" noAdjustHandles="1" noChangeArrowheads="1" noChangeShapeType="1" noTextEdit="1"/>
              </p:cNvSpPr>
              <p:nvPr/>
            </p:nvSpPr>
            <p:spPr>
              <a:xfrm>
                <a:off x="400050" y="1913454"/>
                <a:ext cx="5567362" cy="3693319"/>
              </a:xfrm>
              <a:prstGeom prst="rect">
                <a:avLst/>
              </a:prstGeom>
              <a:blipFill>
                <a:blip r:embed="rId2"/>
                <a:stretch>
                  <a:fillRect l="-1595" t="-137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7446901-B312-1DB6-9E2B-EDC544B46A25}"/>
              </a:ext>
            </a:extLst>
          </p:cNvPr>
          <p:cNvSpPr txBox="1"/>
          <p:nvPr/>
        </p:nvSpPr>
        <p:spPr>
          <a:xfrm>
            <a:off x="6662739" y="1913454"/>
            <a:ext cx="4716461" cy="2308324"/>
          </a:xfrm>
          <a:prstGeom prst="rect">
            <a:avLst/>
          </a:prstGeom>
          <a:noFill/>
        </p:spPr>
        <p:txBody>
          <a:bodyPr wrap="square">
            <a:spAutoFit/>
          </a:bodyPr>
          <a:lstStyle/>
          <a:p>
            <a:pPr marL="285750" indent="-285750">
              <a:buFont typeface="Arial" panose="020B0604020202020204" pitchFamily="34" charset="0"/>
              <a:buChar char="•"/>
            </a:pPr>
            <a:r>
              <a:rPr lang="en-US" altLang="ja-JP" sz="2400" dirty="0" err="1"/>
              <a:t>CMBstray</a:t>
            </a:r>
            <a:r>
              <a:rPr lang="ja-JP" altLang="en-US" sz="2400"/>
              <a:t>の</a:t>
            </a:r>
            <a:r>
              <a:rPr lang="en-US" altLang="ja-JP" sz="2400" dirty="0" err="1"/>
              <a:t>τ</a:t>
            </a:r>
            <a:r>
              <a:rPr lang="ja-JP" altLang="en-US" sz="2400"/>
              <a:t>測定への影響を今後定量的に評価する必要がある。</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a:t>現在、物理的にカットする方法も検討中である。</a:t>
            </a:r>
          </a:p>
        </p:txBody>
      </p:sp>
    </p:spTree>
    <p:extLst>
      <p:ext uri="{BB962C8B-B14F-4D97-AF65-F5344CB8AC3E}">
        <p14:creationId xmlns:p14="http://schemas.microsoft.com/office/powerpoint/2010/main" val="3408772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4B9AB9-B09B-C31B-845A-F84343D2AC51}"/>
              </a:ext>
            </a:extLst>
          </p:cNvPr>
          <p:cNvSpPr>
            <a:spLocks noGrp="1"/>
          </p:cNvSpPr>
          <p:nvPr>
            <p:ph type="title"/>
          </p:nvPr>
        </p:nvSpPr>
        <p:spPr/>
        <p:txBody>
          <a:bodyPr/>
          <a:lstStyle/>
          <a:p>
            <a:r>
              <a:rPr kumimoji="1" lang="en-US" altLang="ja-JP" dirty="0"/>
              <a:t>Back ups</a:t>
            </a:r>
            <a:endParaRPr kumimoji="1" lang="ja-JP" altLang="en-US"/>
          </a:p>
        </p:txBody>
      </p:sp>
    </p:spTree>
    <p:extLst>
      <p:ext uri="{BB962C8B-B14F-4D97-AF65-F5344CB8AC3E}">
        <p14:creationId xmlns:p14="http://schemas.microsoft.com/office/powerpoint/2010/main" val="4181513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B9A2A-48C2-A21B-146A-0F6878DECC24}"/>
              </a:ext>
            </a:extLst>
          </p:cNvPr>
          <p:cNvSpPr>
            <a:spLocks noGrp="1"/>
          </p:cNvSpPr>
          <p:nvPr>
            <p:ph type="sldNum" sz="quarter" idx="12"/>
          </p:nvPr>
        </p:nvSpPr>
        <p:spPr/>
        <p:txBody>
          <a:bodyPr/>
          <a:lstStyle/>
          <a:p>
            <a:fld id="{3AB18A00-159B-FF42-B555-EA68349E8C07}" type="slidenum">
              <a:rPr lang="ja-JP" altLang="en-US" smtClean="0"/>
              <a:pPr/>
              <a:t>36</a:t>
            </a:fld>
            <a:endParaRPr lang="ja-JP" altLang="en-US"/>
          </a:p>
        </p:txBody>
      </p:sp>
      <p:sp>
        <p:nvSpPr>
          <p:cNvPr id="3" name="タイトル 2">
            <a:extLst>
              <a:ext uri="{FF2B5EF4-FFF2-40B4-BE49-F238E27FC236}">
                <a16:creationId xmlns:a16="http://schemas.microsoft.com/office/drawing/2014/main" id="{FB396A94-030B-B67F-3895-8192AA296003}"/>
              </a:ext>
            </a:extLst>
          </p:cNvPr>
          <p:cNvSpPr>
            <a:spLocks noGrp="1"/>
          </p:cNvSpPr>
          <p:nvPr>
            <p:ph type="title"/>
          </p:nvPr>
        </p:nvSpPr>
        <p:spPr/>
        <p:txBody>
          <a:bodyPr/>
          <a:lstStyle/>
          <a:p>
            <a:r>
              <a:rPr lang="en-US" altLang="ja-JP" dirty="0"/>
              <a:t>6</a:t>
            </a:r>
            <a:r>
              <a:rPr kumimoji="1" lang="en-US" altLang="ja-JP" dirty="0"/>
              <a:t>. </a:t>
            </a:r>
            <a:r>
              <a:rPr lang="ja-JP" altLang="en-US" sz="4400">
                <a:latin typeface="Klee Medium" panose="02020600000000000000" pitchFamily="18" charset="-128"/>
                <a:ea typeface="Klee Medium" panose="02020600000000000000" pitchFamily="18" charset="-128"/>
              </a:rPr>
              <a:t>今後の課題</a:t>
            </a:r>
            <a:endParaRPr kumimoji="1" lang="ja-JP" altLang="en-US"/>
          </a:p>
        </p:txBody>
      </p:sp>
      <p:sp>
        <p:nvSpPr>
          <p:cNvPr id="8" name="テキスト ボックス 7">
            <a:extLst>
              <a:ext uri="{FF2B5EF4-FFF2-40B4-BE49-F238E27FC236}">
                <a16:creationId xmlns:a16="http://schemas.microsoft.com/office/drawing/2014/main" id="{ACDFE5AF-D26C-6988-493C-C6C147E4283E}"/>
              </a:ext>
            </a:extLst>
          </p:cNvPr>
          <p:cNvSpPr txBox="1"/>
          <p:nvPr/>
        </p:nvSpPr>
        <p:spPr>
          <a:xfrm>
            <a:off x="6424891" y="1334294"/>
            <a:ext cx="1301959" cy="369332"/>
          </a:xfrm>
          <a:prstGeom prst="rect">
            <a:avLst/>
          </a:prstGeom>
          <a:noFill/>
        </p:spPr>
        <p:txBody>
          <a:bodyPr wrap="none" rtlCol="0">
            <a:spAutoFit/>
          </a:bodyPr>
          <a:lstStyle/>
          <a:p>
            <a:r>
              <a:rPr kumimoji="1" lang="en-US" altLang="ja-JP" dirty="0"/>
              <a:t>Detector 0</a:t>
            </a:r>
            <a:endParaRPr kumimoji="1" lang="ja-JP" altLang="en-US"/>
          </a:p>
        </p:txBody>
      </p:sp>
      <p:pic>
        <p:nvPicPr>
          <p:cNvPr id="13" name="図 12" descr="壁に掛けられた看板&#10;&#10;中程度の精度で自動的に生成された説明">
            <a:extLst>
              <a:ext uri="{FF2B5EF4-FFF2-40B4-BE49-F238E27FC236}">
                <a16:creationId xmlns:a16="http://schemas.microsoft.com/office/drawing/2014/main" id="{BB18B60B-F432-93F1-82C5-DA188D3CDF3D}"/>
              </a:ext>
            </a:extLst>
          </p:cNvPr>
          <p:cNvPicPr>
            <a:picLocks noChangeAspect="1"/>
          </p:cNvPicPr>
          <p:nvPr/>
        </p:nvPicPr>
        <p:blipFill rotWithShape="1">
          <a:blip r:embed="rId3"/>
          <a:srcRect l="42457" t="23165" r="14541"/>
          <a:stretch/>
        </p:blipFill>
        <p:spPr>
          <a:xfrm>
            <a:off x="532581" y="4283203"/>
            <a:ext cx="2149141" cy="2071512"/>
          </a:xfrm>
          <a:prstGeom prst="rect">
            <a:avLst/>
          </a:prstGeom>
        </p:spPr>
      </p:pic>
      <p:pic>
        <p:nvPicPr>
          <p:cNvPr id="14" name="図 13" descr="ダイアグラム&#10;&#10;自動的に生成された説明">
            <a:extLst>
              <a:ext uri="{FF2B5EF4-FFF2-40B4-BE49-F238E27FC236}">
                <a16:creationId xmlns:a16="http://schemas.microsoft.com/office/drawing/2014/main" id="{420996FA-52D0-88CE-A4D7-0853EEFE68C5}"/>
              </a:ext>
            </a:extLst>
          </p:cNvPr>
          <p:cNvPicPr>
            <a:picLocks noChangeAspect="1"/>
          </p:cNvPicPr>
          <p:nvPr/>
        </p:nvPicPr>
        <p:blipFill rotWithShape="1">
          <a:blip r:embed="rId4"/>
          <a:srcRect l="42068" t="15516" r="4447" b="1097"/>
          <a:stretch/>
        </p:blipFill>
        <p:spPr>
          <a:xfrm>
            <a:off x="3586642" y="4283203"/>
            <a:ext cx="2149141" cy="2071512"/>
          </a:xfrm>
          <a:prstGeom prst="rect">
            <a:avLst/>
          </a:prstGeom>
        </p:spPr>
      </p:pic>
      <p:sp>
        <p:nvSpPr>
          <p:cNvPr id="15" name="下矢印 14">
            <a:extLst>
              <a:ext uri="{FF2B5EF4-FFF2-40B4-BE49-F238E27FC236}">
                <a16:creationId xmlns:a16="http://schemas.microsoft.com/office/drawing/2014/main" id="{91493C9F-23AB-1A19-7236-84DDAC51D155}"/>
              </a:ext>
            </a:extLst>
          </p:cNvPr>
          <p:cNvSpPr/>
          <p:nvPr/>
        </p:nvSpPr>
        <p:spPr>
          <a:xfrm rot="16200000">
            <a:off x="2883543" y="4891228"/>
            <a:ext cx="424069" cy="73191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BE48B7B-C627-1151-9CBC-1E5AF0DCE202}"/>
              </a:ext>
            </a:extLst>
          </p:cNvPr>
          <p:cNvSpPr txBox="1"/>
          <p:nvPr/>
        </p:nvSpPr>
        <p:spPr>
          <a:xfrm>
            <a:off x="441871" y="2171956"/>
            <a:ext cx="5293912"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検出器の直前にバッフルを備え、バッフル開口部からの</a:t>
            </a:r>
            <a:r>
              <a:rPr lang="en-US" altLang="ja-JP" sz="2400" dirty="0"/>
              <a:t>straylight</a:t>
            </a:r>
            <a:r>
              <a:rPr lang="ja-JP" altLang="en-US" sz="2400"/>
              <a:t>を遮断する。</a:t>
            </a:r>
            <a:endParaRPr lang="en-US" altLang="ja-JP" sz="2400" dirty="0"/>
          </a:p>
        </p:txBody>
      </p:sp>
      <p:pic>
        <p:nvPicPr>
          <p:cNvPr id="17" name="図 16" descr="輸送 が含まれている画像&#10;&#10;自動的に生成された説明">
            <a:extLst>
              <a:ext uri="{FF2B5EF4-FFF2-40B4-BE49-F238E27FC236}">
                <a16:creationId xmlns:a16="http://schemas.microsoft.com/office/drawing/2014/main" id="{E0309A0C-4C42-954C-AD8B-B368D7644D1B}"/>
              </a:ext>
            </a:extLst>
          </p:cNvPr>
          <p:cNvPicPr>
            <a:picLocks noChangeAspect="1"/>
          </p:cNvPicPr>
          <p:nvPr/>
        </p:nvPicPr>
        <p:blipFill rotWithShape="1">
          <a:blip r:embed="rId5"/>
          <a:srcRect l="24484" r="5725"/>
          <a:stretch/>
        </p:blipFill>
        <p:spPr>
          <a:xfrm>
            <a:off x="9150709" y="4493459"/>
            <a:ext cx="2383814" cy="2057919"/>
          </a:xfrm>
          <a:prstGeom prst="rect">
            <a:avLst/>
          </a:prstGeom>
        </p:spPr>
      </p:pic>
      <p:pic>
        <p:nvPicPr>
          <p:cNvPr id="18" name="図 17" descr="ダイアグラム, 設計図&#10;&#10;自動的に生成された説明">
            <a:extLst>
              <a:ext uri="{FF2B5EF4-FFF2-40B4-BE49-F238E27FC236}">
                <a16:creationId xmlns:a16="http://schemas.microsoft.com/office/drawing/2014/main" id="{41268F64-14F9-139D-E6BB-ACC9E3E4EB96}"/>
              </a:ext>
            </a:extLst>
          </p:cNvPr>
          <p:cNvPicPr>
            <a:picLocks noChangeAspect="1"/>
          </p:cNvPicPr>
          <p:nvPr/>
        </p:nvPicPr>
        <p:blipFill rotWithShape="1">
          <a:blip r:embed="rId6"/>
          <a:srcRect l="19487" r="10722"/>
          <a:stretch/>
        </p:blipFill>
        <p:spPr>
          <a:xfrm>
            <a:off x="9150709" y="1719600"/>
            <a:ext cx="2383815" cy="2057918"/>
          </a:xfrm>
          <a:prstGeom prst="rect">
            <a:avLst/>
          </a:prstGeom>
        </p:spPr>
      </p:pic>
      <p:pic>
        <p:nvPicPr>
          <p:cNvPr id="19" name="図 18" descr="ダイアグラム, 設計図&#10;&#10;自動的に生成された説明">
            <a:extLst>
              <a:ext uri="{FF2B5EF4-FFF2-40B4-BE49-F238E27FC236}">
                <a16:creationId xmlns:a16="http://schemas.microsoft.com/office/drawing/2014/main" id="{620C7FC3-F182-D168-CF83-D00A67759FE6}"/>
              </a:ext>
            </a:extLst>
          </p:cNvPr>
          <p:cNvPicPr>
            <a:picLocks noChangeAspect="1"/>
          </p:cNvPicPr>
          <p:nvPr/>
        </p:nvPicPr>
        <p:blipFill rotWithShape="1">
          <a:blip r:embed="rId7"/>
          <a:srcRect l="19178" r="11030"/>
          <a:stretch/>
        </p:blipFill>
        <p:spPr>
          <a:xfrm>
            <a:off x="6096000" y="1703626"/>
            <a:ext cx="2383814" cy="2057918"/>
          </a:xfrm>
          <a:prstGeom prst="rect">
            <a:avLst/>
          </a:prstGeom>
        </p:spPr>
      </p:pic>
      <p:pic>
        <p:nvPicPr>
          <p:cNvPr id="20" name="図 19" descr="ダイアグラム&#10;&#10;自動的に生成された説明">
            <a:extLst>
              <a:ext uri="{FF2B5EF4-FFF2-40B4-BE49-F238E27FC236}">
                <a16:creationId xmlns:a16="http://schemas.microsoft.com/office/drawing/2014/main" id="{FB7AB880-660D-8C91-CC24-A806464100CB}"/>
              </a:ext>
            </a:extLst>
          </p:cNvPr>
          <p:cNvPicPr>
            <a:picLocks noChangeAspect="1"/>
          </p:cNvPicPr>
          <p:nvPr/>
        </p:nvPicPr>
        <p:blipFill rotWithShape="1">
          <a:blip r:embed="rId8"/>
          <a:srcRect l="25432" r="4777"/>
          <a:stretch/>
        </p:blipFill>
        <p:spPr>
          <a:xfrm>
            <a:off x="6108464" y="4493459"/>
            <a:ext cx="2383814" cy="2057918"/>
          </a:xfrm>
          <a:prstGeom prst="rect">
            <a:avLst/>
          </a:prstGeom>
        </p:spPr>
      </p:pic>
      <p:sp>
        <p:nvSpPr>
          <p:cNvPr id="21" name="テキスト ボックス 20">
            <a:extLst>
              <a:ext uri="{FF2B5EF4-FFF2-40B4-BE49-F238E27FC236}">
                <a16:creationId xmlns:a16="http://schemas.microsoft.com/office/drawing/2014/main" id="{209C1CB6-2136-0B9D-DC91-FBAB97A62E40}"/>
              </a:ext>
            </a:extLst>
          </p:cNvPr>
          <p:cNvSpPr txBox="1"/>
          <p:nvPr/>
        </p:nvSpPr>
        <p:spPr>
          <a:xfrm>
            <a:off x="9363821" y="1349173"/>
            <a:ext cx="1792478" cy="369332"/>
          </a:xfrm>
          <a:prstGeom prst="rect">
            <a:avLst/>
          </a:prstGeom>
          <a:noFill/>
        </p:spPr>
        <p:txBody>
          <a:bodyPr wrap="none" rtlCol="0">
            <a:spAutoFit/>
          </a:bodyPr>
          <a:lstStyle/>
          <a:p>
            <a:r>
              <a:rPr kumimoji="1" lang="en-US" altLang="ja-JP" dirty="0"/>
              <a:t>Detector 5 </a:t>
            </a:r>
            <a:r>
              <a:rPr lang="ja-JP" altLang="en-US"/>
              <a:t>と</a:t>
            </a:r>
            <a:r>
              <a:rPr kumimoji="1" lang="en-US" altLang="ja-JP" dirty="0"/>
              <a:t> 6</a:t>
            </a:r>
            <a:endParaRPr kumimoji="1" lang="ja-JP" altLang="en-US"/>
          </a:p>
        </p:txBody>
      </p:sp>
      <p:sp>
        <p:nvSpPr>
          <p:cNvPr id="23" name="下矢印 22">
            <a:extLst>
              <a:ext uri="{FF2B5EF4-FFF2-40B4-BE49-F238E27FC236}">
                <a16:creationId xmlns:a16="http://schemas.microsoft.com/office/drawing/2014/main" id="{00B92633-46C2-44C8-CE42-00059C7BFA0C}"/>
              </a:ext>
            </a:extLst>
          </p:cNvPr>
          <p:cNvSpPr/>
          <p:nvPr/>
        </p:nvSpPr>
        <p:spPr>
          <a:xfrm>
            <a:off x="7075871" y="3777518"/>
            <a:ext cx="424069" cy="73191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4" name="下矢印 23">
            <a:extLst>
              <a:ext uri="{FF2B5EF4-FFF2-40B4-BE49-F238E27FC236}">
                <a16:creationId xmlns:a16="http://schemas.microsoft.com/office/drawing/2014/main" id="{1E4A7AFD-BB1C-2A3B-5BE9-B4F2CA02790E}"/>
              </a:ext>
            </a:extLst>
          </p:cNvPr>
          <p:cNvSpPr/>
          <p:nvPr/>
        </p:nvSpPr>
        <p:spPr>
          <a:xfrm>
            <a:off x="10130579" y="3759163"/>
            <a:ext cx="424069" cy="73191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7E7B21AA-F970-7C31-1482-3F1A8D34D1A9}"/>
              </a:ext>
            </a:extLst>
          </p:cNvPr>
          <p:cNvCxnSpPr>
            <a:cxnSpLocks/>
          </p:cNvCxnSpPr>
          <p:nvPr/>
        </p:nvCxnSpPr>
        <p:spPr>
          <a:xfrm>
            <a:off x="5944262" y="1334294"/>
            <a:ext cx="0" cy="538718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0727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21B63DF-F377-BB04-599F-88CA230D2DFD}"/>
              </a:ext>
            </a:extLst>
          </p:cNvPr>
          <p:cNvSpPr>
            <a:spLocks noGrp="1"/>
          </p:cNvSpPr>
          <p:nvPr>
            <p:ph type="sldNum" sz="quarter" idx="12"/>
          </p:nvPr>
        </p:nvSpPr>
        <p:spPr/>
        <p:txBody>
          <a:bodyPr/>
          <a:lstStyle/>
          <a:p>
            <a:fld id="{3AB18A00-159B-FF42-B555-EA68349E8C07}" type="slidenum">
              <a:rPr lang="ja-JP" altLang="en-US" smtClean="0"/>
              <a:pPr/>
              <a:t>37</a:t>
            </a:fld>
            <a:endParaRPr lang="ja-JP" altLang="en-US"/>
          </a:p>
        </p:txBody>
      </p:sp>
      <p:sp>
        <p:nvSpPr>
          <p:cNvPr id="3" name="タイトル 2">
            <a:extLst>
              <a:ext uri="{FF2B5EF4-FFF2-40B4-BE49-F238E27FC236}">
                <a16:creationId xmlns:a16="http://schemas.microsoft.com/office/drawing/2014/main" id="{6363D17C-AD48-954C-6280-3B721B72B416}"/>
              </a:ext>
            </a:extLst>
          </p:cNvPr>
          <p:cNvSpPr>
            <a:spLocks noGrp="1"/>
          </p:cNvSpPr>
          <p:nvPr>
            <p:ph type="title"/>
          </p:nvPr>
        </p:nvSpPr>
        <p:spPr/>
        <p:txBody>
          <a:bodyPr>
            <a:normAutofit/>
          </a:bodyPr>
          <a:lstStyle/>
          <a:p>
            <a:r>
              <a:rPr kumimoji="1" lang="en-US" altLang="ja-JP" dirty="0"/>
              <a:t>4. </a:t>
            </a:r>
            <a:r>
              <a:rPr lang="ja-JP" altLang="en-US" sz="4400">
                <a:latin typeface="Klee Medium" panose="02020600000000000000" pitchFamily="18" charset="-128"/>
                <a:ea typeface="Klee Medium" panose="02020600000000000000" pitchFamily="18" charset="-128"/>
              </a:rPr>
              <a:t>結果</a:t>
            </a:r>
            <a:endParaRPr kumimoji="1" lang="ja-JP" altLang="en-US"/>
          </a:p>
        </p:txBody>
      </p:sp>
      <p:sp>
        <p:nvSpPr>
          <p:cNvPr id="6" name="テキスト ボックス 5">
            <a:extLst>
              <a:ext uri="{FF2B5EF4-FFF2-40B4-BE49-F238E27FC236}">
                <a16:creationId xmlns:a16="http://schemas.microsoft.com/office/drawing/2014/main" id="{CDC9D7B0-48D7-1E28-A6A2-49CFEF9ED28F}"/>
              </a:ext>
            </a:extLst>
          </p:cNvPr>
          <p:cNvSpPr txBox="1"/>
          <p:nvPr/>
        </p:nvSpPr>
        <p:spPr>
          <a:xfrm>
            <a:off x="429491" y="1593273"/>
            <a:ext cx="3874779" cy="307777"/>
          </a:xfrm>
          <a:prstGeom prst="rect">
            <a:avLst/>
          </a:prstGeom>
          <a:noFill/>
        </p:spPr>
        <p:txBody>
          <a:bodyPr wrap="none" rtlCol="0">
            <a:spAutoFit/>
          </a:bodyPr>
          <a:lstStyle/>
          <a:p>
            <a:r>
              <a:rPr kumimoji="1" lang="ja-JP" altLang="en-US" sz="1400"/>
              <a:t>表</a:t>
            </a:r>
            <a:r>
              <a:rPr kumimoji="1" lang="en-US" altLang="ja-JP" sz="1400" dirty="0"/>
              <a:t>1</a:t>
            </a:r>
            <a:r>
              <a:rPr kumimoji="1" lang="ja-JP" altLang="en-US" sz="1400"/>
              <a:t>：レンズなしの各検出器が得るエネル</a:t>
            </a:r>
            <a:r>
              <a:rPr lang="ja-JP" altLang="en-US" sz="1400"/>
              <a:t>ギ</a:t>
            </a:r>
            <a:r>
              <a:rPr kumimoji="1" lang="ja-JP" altLang="en-US" sz="1400"/>
              <a:t>ー</a:t>
            </a:r>
            <a:endParaRPr kumimoji="1" lang="en-US" altLang="ja-JP" sz="1400" dirty="0"/>
          </a:p>
        </p:txBody>
      </p:sp>
      <p:sp>
        <p:nvSpPr>
          <p:cNvPr id="8" name="テキスト ボックス 7">
            <a:extLst>
              <a:ext uri="{FF2B5EF4-FFF2-40B4-BE49-F238E27FC236}">
                <a16:creationId xmlns:a16="http://schemas.microsoft.com/office/drawing/2014/main" id="{67FE85CB-2690-9432-D403-33FD595C59AC}"/>
              </a:ext>
            </a:extLst>
          </p:cNvPr>
          <p:cNvSpPr txBox="1"/>
          <p:nvPr/>
        </p:nvSpPr>
        <p:spPr>
          <a:xfrm>
            <a:off x="429491" y="4342993"/>
            <a:ext cx="3874779" cy="307777"/>
          </a:xfrm>
          <a:prstGeom prst="rect">
            <a:avLst/>
          </a:prstGeom>
          <a:noFill/>
        </p:spPr>
        <p:txBody>
          <a:bodyPr wrap="none" rtlCol="0">
            <a:spAutoFit/>
          </a:bodyPr>
          <a:lstStyle/>
          <a:p>
            <a:r>
              <a:rPr kumimoji="1" lang="ja-JP" altLang="en-US" sz="1400"/>
              <a:t>表</a:t>
            </a:r>
            <a:r>
              <a:rPr lang="en-US" altLang="ja-JP" sz="1400" dirty="0"/>
              <a:t>2</a:t>
            </a:r>
            <a:r>
              <a:rPr kumimoji="1" lang="ja-JP" altLang="en-US" sz="1400"/>
              <a:t>：レンズありの各検出器が得るエネルギー</a:t>
            </a:r>
            <a:endParaRPr kumimoji="1" lang="en-US" altLang="ja-JP" sz="1400" dirty="0"/>
          </a:p>
        </p:txBody>
      </p:sp>
      <p:sp>
        <p:nvSpPr>
          <p:cNvPr id="9" name="テキスト ボックス 8">
            <a:extLst>
              <a:ext uri="{FF2B5EF4-FFF2-40B4-BE49-F238E27FC236}">
                <a16:creationId xmlns:a16="http://schemas.microsoft.com/office/drawing/2014/main" id="{601C3CAE-0E27-95C1-37B2-EA768E7C9D16}"/>
              </a:ext>
            </a:extLst>
          </p:cNvPr>
          <p:cNvSpPr txBox="1"/>
          <p:nvPr/>
        </p:nvSpPr>
        <p:spPr>
          <a:xfrm>
            <a:off x="6317673" y="1901050"/>
            <a:ext cx="5845871"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err="1"/>
              <a:t>CMBstray</a:t>
            </a:r>
            <a:r>
              <a:rPr lang="ja-JP" altLang="en-US"/>
              <a:t>からは下方に設置された検出器ほど高いエネルギーを得て、バッフルからの</a:t>
            </a:r>
            <a:r>
              <a:rPr lang="en-US" altLang="ja-JP" dirty="0"/>
              <a:t>straylight</a:t>
            </a:r>
            <a:r>
              <a:rPr lang="ja-JP" altLang="en-US"/>
              <a:t>からは上方の検出器ほど高いエネルギーを得ている。</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主な雑音源は大気からの放射（</a:t>
            </a:r>
            <a:r>
              <a:rPr lang="en-US" altLang="ja-JP" dirty="0"/>
              <a:t>T~40K</a:t>
            </a:r>
            <a:r>
              <a:rPr lang="ja-JP" altLang="en-US"/>
              <a:t>相当の熱放射）</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レンズにより、バッフルからの熱放射は</a:t>
            </a:r>
            <a:r>
              <a:rPr lang="en-US" altLang="ja-JP" dirty="0" err="1"/>
              <a:t>mainbeam</a:t>
            </a:r>
            <a:r>
              <a:rPr lang="ja-JP" altLang="en-US"/>
              <a:t>から侵入する</a:t>
            </a:r>
            <a:r>
              <a:rPr lang="en-US" altLang="ja-JP" dirty="0"/>
              <a:t>CMB</a:t>
            </a:r>
            <a:r>
              <a:rPr lang="ja-JP" altLang="en-US"/>
              <a:t>の強度と同程度かそれ以下になる。すなわち、</a:t>
            </a:r>
            <a:r>
              <a:rPr lang="ja-JP" altLang="en-US" b="1"/>
              <a:t>バッフルが持ち込む雑音は十分無視できるほど小さい。</a:t>
            </a:r>
            <a:endParaRPr lang="en-US" altLang="ja-JP" b="1" dirty="0"/>
          </a:p>
          <a:p>
            <a:pPr marL="285750" indent="-285750">
              <a:buFont typeface="Arial" panose="020B0604020202020204" pitchFamily="34" charset="0"/>
              <a:buChar char="•"/>
            </a:pPr>
            <a:endParaRPr lang="en-US" altLang="ja-JP" dirty="0">
              <a:highlight>
                <a:srgbClr val="FFFF00"/>
              </a:highlight>
            </a:endParaRPr>
          </a:p>
          <a:p>
            <a:pPr marL="285750" indent="-285750">
              <a:buFont typeface="Arial" panose="020B0604020202020204" pitchFamily="34" charset="0"/>
              <a:buChar char="•"/>
            </a:pPr>
            <a:r>
              <a:rPr lang="en-US" altLang="ja-JP" dirty="0" err="1"/>
              <a:t>CMBstray</a:t>
            </a:r>
            <a:r>
              <a:rPr lang="ja-JP" altLang="en-US"/>
              <a:t>は</a:t>
            </a:r>
            <a:r>
              <a:rPr lang="en-US" altLang="ja-JP" dirty="0" err="1"/>
              <a:t>mainbeam</a:t>
            </a:r>
            <a:r>
              <a:rPr lang="ja-JP" altLang="en-US"/>
              <a:t>のたかだか</a:t>
            </a:r>
            <a:r>
              <a:rPr lang="en-US" altLang="ja-JP" dirty="0"/>
              <a:t>10^-3~0</a:t>
            </a:r>
          </a:p>
        </p:txBody>
      </p:sp>
      <p:pic>
        <p:nvPicPr>
          <p:cNvPr id="14" name="図 13" descr="テーブル&#10;&#10;自動的に生成された説明">
            <a:extLst>
              <a:ext uri="{FF2B5EF4-FFF2-40B4-BE49-F238E27FC236}">
                <a16:creationId xmlns:a16="http://schemas.microsoft.com/office/drawing/2014/main" id="{E98CA356-447F-E9B7-100A-54FE2843EC3B}"/>
              </a:ext>
            </a:extLst>
          </p:cNvPr>
          <p:cNvPicPr>
            <a:picLocks noChangeAspect="1"/>
          </p:cNvPicPr>
          <p:nvPr/>
        </p:nvPicPr>
        <p:blipFill>
          <a:blip r:embed="rId3"/>
          <a:stretch>
            <a:fillRect/>
          </a:stretch>
        </p:blipFill>
        <p:spPr>
          <a:xfrm>
            <a:off x="115332" y="1890734"/>
            <a:ext cx="6202341" cy="2122032"/>
          </a:xfrm>
          <a:prstGeom prst="rect">
            <a:avLst/>
          </a:prstGeom>
        </p:spPr>
      </p:pic>
      <p:pic>
        <p:nvPicPr>
          <p:cNvPr id="16" name="図 15" descr="テーブル&#10;&#10;自動的に生成された説明">
            <a:extLst>
              <a:ext uri="{FF2B5EF4-FFF2-40B4-BE49-F238E27FC236}">
                <a16:creationId xmlns:a16="http://schemas.microsoft.com/office/drawing/2014/main" id="{01979DEF-3ECE-8E70-EA65-3C68E01BCC29}"/>
              </a:ext>
            </a:extLst>
          </p:cNvPr>
          <p:cNvPicPr>
            <a:picLocks noChangeAspect="1"/>
          </p:cNvPicPr>
          <p:nvPr/>
        </p:nvPicPr>
        <p:blipFill>
          <a:blip r:embed="rId4"/>
          <a:stretch>
            <a:fillRect/>
          </a:stretch>
        </p:blipFill>
        <p:spPr>
          <a:xfrm>
            <a:off x="115332" y="4600192"/>
            <a:ext cx="6153895" cy="2122032"/>
          </a:xfrm>
          <a:prstGeom prst="rect">
            <a:avLst/>
          </a:prstGeom>
        </p:spPr>
      </p:pic>
    </p:spTree>
    <p:extLst>
      <p:ext uri="{BB962C8B-B14F-4D97-AF65-F5344CB8AC3E}">
        <p14:creationId xmlns:p14="http://schemas.microsoft.com/office/powerpoint/2010/main" val="3193986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8788A-8271-1E9F-7774-6AF9102034F6}"/>
              </a:ext>
            </a:extLst>
          </p:cNvPr>
          <p:cNvSpPr>
            <a:spLocks noGrp="1"/>
          </p:cNvSpPr>
          <p:nvPr>
            <p:ph type="title"/>
          </p:nvPr>
        </p:nvSpPr>
        <p:spPr/>
        <p:txBody>
          <a:bodyPr/>
          <a:lstStyle/>
          <a:p>
            <a:r>
              <a:rPr kumimoji="1" lang="en-US" altLang="ja-JP" dirty="0"/>
              <a:t>Q</a:t>
            </a:r>
            <a:r>
              <a:rPr kumimoji="1" lang="ja-JP" altLang="en-US"/>
              <a:t>＆</a:t>
            </a:r>
            <a:r>
              <a:rPr kumimoji="1" lang="en-US" altLang="ja-JP" dirty="0"/>
              <a:t>A</a:t>
            </a:r>
            <a:endParaRPr kumimoji="1" lang="ja-JP" altLang="en-US"/>
          </a:p>
        </p:txBody>
      </p:sp>
      <p:sp>
        <p:nvSpPr>
          <p:cNvPr id="5" name="テキスト ボックス 4">
            <a:extLst>
              <a:ext uri="{FF2B5EF4-FFF2-40B4-BE49-F238E27FC236}">
                <a16:creationId xmlns:a16="http://schemas.microsoft.com/office/drawing/2014/main" id="{70B81B75-B15F-8C57-2DD4-87F8E40FFA0D}"/>
              </a:ext>
            </a:extLst>
          </p:cNvPr>
          <p:cNvSpPr txBox="1"/>
          <p:nvPr/>
        </p:nvSpPr>
        <p:spPr>
          <a:xfrm>
            <a:off x="826718" y="1866378"/>
            <a:ext cx="10515600" cy="2308324"/>
          </a:xfrm>
          <a:prstGeom prst="rect">
            <a:avLst/>
          </a:prstGeom>
          <a:noFill/>
        </p:spPr>
        <p:txBody>
          <a:bodyPr wrap="square" rtlCol="0">
            <a:spAutoFit/>
          </a:bodyPr>
          <a:lstStyle/>
          <a:p>
            <a:r>
              <a:rPr kumimoji="1" lang="ja-JP" altLang="en-US"/>
              <a:t>なぜ超電導検出器か</a:t>
            </a:r>
            <a:endParaRPr lang="en-US" altLang="ja-JP" dirty="0"/>
          </a:p>
          <a:p>
            <a:r>
              <a:rPr kumimoji="1" lang="en-US" altLang="ja-JP" dirty="0"/>
              <a:t>→</a:t>
            </a:r>
            <a:r>
              <a:rPr kumimoji="1" lang="en-US" altLang="ja-JP" dirty="0" err="1"/>
              <a:t>GroundBIRD</a:t>
            </a:r>
            <a:r>
              <a:rPr lang="ja-JP" altLang="en-US"/>
              <a:t>は</a:t>
            </a:r>
            <a:r>
              <a:rPr lang="en-US" altLang="ja-JP" dirty="0"/>
              <a:t>1</a:t>
            </a:r>
            <a:r>
              <a:rPr lang="ja-JP" altLang="en-US"/>
              <a:t>分間に</a:t>
            </a:r>
            <a:r>
              <a:rPr lang="en-US" altLang="ja-JP" dirty="0"/>
              <a:t>20</a:t>
            </a:r>
            <a:r>
              <a:rPr lang="ja-JP" altLang="en-US"/>
              <a:t>回転、</a:t>
            </a:r>
            <a:r>
              <a:rPr lang="en-US" altLang="ja-JP" dirty="0"/>
              <a:t>1</a:t>
            </a:r>
            <a:r>
              <a:rPr lang="ja-JP" altLang="en-US"/>
              <a:t>秒に</a:t>
            </a:r>
            <a:r>
              <a:rPr lang="en-US" altLang="ja-JP" dirty="0"/>
              <a:t>1000</a:t>
            </a:r>
            <a:r>
              <a:rPr lang="ja-JP" altLang="en-US"/>
              <a:t>回のサンプリング</a:t>
            </a:r>
            <a:endParaRPr lang="en-US" altLang="ja-JP" dirty="0"/>
          </a:p>
          <a:p>
            <a:r>
              <a:rPr kumimoji="1" lang="ja-JP" altLang="en-US"/>
              <a:t>　これを可能にするには早い応答性をもつ検出器が必要だった。</a:t>
            </a:r>
            <a:endParaRPr kumimoji="1" lang="en-US" altLang="ja-JP" dirty="0"/>
          </a:p>
          <a:p>
            <a:endParaRPr lang="en-US" altLang="ja-JP" dirty="0"/>
          </a:p>
          <a:p>
            <a:r>
              <a:rPr kumimoji="1" lang="ja-JP" altLang="en-US"/>
              <a:t>なぜクロスドラゴンなのか</a:t>
            </a:r>
            <a:endParaRPr kumimoji="1" lang="en-US" altLang="ja-JP" dirty="0"/>
          </a:p>
          <a:p>
            <a:r>
              <a:rPr lang="en-US" altLang="ja-JP" dirty="0"/>
              <a:t>→</a:t>
            </a:r>
            <a:r>
              <a:rPr lang="en-US" altLang="ja-JP" dirty="0" err="1"/>
              <a:t>GroundBIRD</a:t>
            </a:r>
            <a:r>
              <a:rPr lang="ja-JP" altLang="en-US"/>
              <a:t>は</a:t>
            </a:r>
            <a:r>
              <a:rPr lang="en-US" altLang="ja-JP" dirty="0"/>
              <a:t>CMB</a:t>
            </a:r>
            <a:r>
              <a:rPr lang="ja-JP" altLang="en-US"/>
              <a:t>の偏光観測が目的なので、鏡の反射で生じる擬似偏光を打ち消すために、</a:t>
            </a:r>
            <a:endParaRPr lang="en-US" altLang="ja-JP" dirty="0"/>
          </a:p>
          <a:p>
            <a:r>
              <a:rPr lang="ja-JP" altLang="en-US"/>
              <a:t>　クロスドラゴン光学系を採用している。</a:t>
            </a:r>
            <a:endParaRPr kumimoji="1" lang="en-US" altLang="ja-JP" dirty="0"/>
          </a:p>
          <a:p>
            <a:endParaRPr kumimoji="1" lang="en-US" altLang="ja-JP" dirty="0"/>
          </a:p>
        </p:txBody>
      </p:sp>
      <p:pic>
        <p:nvPicPr>
          <p:cNvPr id="7" name="図 6" descr="グラフ が含まれている画像&#10;&#10;自動的に生成された説明">
            <a:extLst>
              <a:ext uri="{FF2B5EF4-FFF2-40B4-BE49-F238E27FC236}">
                <a16:creationId xmlns:a16="http://schemas.microsoft.com/office/drawing/2014/main" id="{F711826D-2D3C-FB2B-0A06-80C6799483AD}"/>
              </a:ext>
            </a:extLst>
          </p:cNvPr>
          <p:cNvPicPr>
            <a:picLocks noChangeAspect="1"/>
          </p:cNvPicPr>
          <p:nvPr/>
        </p:nvPicPr>
        <p:blipFill>
          <a:blip r:embed="rId2"/>
          <a:stretch>
            <a:fillRect/>
          </a:stretch>
        </p:blipFill>
        <p:spPr>
          <a:xfrm>
            <a:off x="1160005" y="3907488"/>
            <a:ext cx="5103639" cy="2814507"/>
          </a:xfrm>
          <a:prstGeom prst="rect">
            <a:avLst/>
          </a:prstGeom>
        </p:spPr>
      </p:pic>
      <p:sp>
        <p:nvSpPr>
          <p:cNvPr id="8" name="テキスト ボックス 7">
            <a:extLst>
              <a:ext uri="{FF2B5EF4-FFF2-40B4-BE49-F238E27FC236}">
                <a16:creationId xmlns:a16="http://schemas.microsoft.com/office/drawing/2014/main" id="{811242F2-EF31-698E-972F-F2D452BE5EF8}"/>
              </a:ext>
            </a:extLst>
          </p:cNvPr>
          <p:cNvSpPr txBox="1"/>
          <p:nvPr/>
        </p:nvSpPr>
        <p:spPr>
          <a:xfrm>
            <a:off x="6814159" y="4622104"/>
            <a:ext cx="4108817" cy="1477328"/>
          </a:xfrm>
          <a:prstGeom prst="rect">
            <a:avLst/>
          </a:prstGeom>
          <a:noFill/>
        </p:spPr>
        <p:txBody>
          <a:bodyPr wrap="none" rtlCol="0">
            <a:spAutoFit/>
          </a:bodyPr>
          <a:lstStyle/>
          <a:p>
            <a:r>
              <a:rPr lang="ja-JP" altLang="en-US" sz="1800">
                <a:effectLst/>
                <a:latin typeface="HiraKakuProN"/>
              </a:rPr>
              <a:t>副鏡を支持する機構が主鏡光線を遮る</a:t>
            </a:r>
            <a:endParaRPr lang="en-US" altLang="ja-JP" sz="1800" dirty="0">
              <a:effectLst/>
              <a:latin typeface="HiraKakuProN"/>
            </a:endParaRPr>
          </a:p>
          <a:p>
            <a:r>
              <a:rPr lang="ja-JP" altLang="en-US">
                <a:latin typeface="HiraKakuProN"/>
              </a:rPr>
              <a:t>＆余計な放射をする</a:t>
            </a:r>
            <a:r>
              <a:rPr lang="ja-JP" altLang="en-US" sz="1800">
                <a:effectLst/>
                <a:latin typeface="HiraKakuProN"/>
              </a:rPr>
              <a:t> </a:t>
            </a:r>
            <a:endParaRPr lang="en-US" altLang="ja-JP" sz="1800" dirty="0">
              <a:effectLst/>
              <a:latin typeface="HiraKakuProN"/>
            </a:endParaRPr>
          </a:p>
          <a:p>
            <a:endParaRPr lang="en-US" altLang="ja-JP" sz="1800" dirty="0">
              <a:effectLst/>
              <a:latin typeface="HiraKakuProN"/>
            </a:endParaRPr>
          </a:p>
          <a:p>
            <a:r>
              <a:rPr kumimoji="1" lang="en-US" altLang="ja-JP" dirty="0"/>
              <a:t>CMB</a:t>
            </a:r>
            <a:r>
              <a:rPr kumimoji="1" lang="ja-JP" altLang="en-US"/>
              <a:t>は非常に微弱</a:t>
            </a:r>
            <a:endParaRPr lang="ja-JP" altLang="en-US">
              <a:effectLst/>
            </a:endParaRPr>
          </a:p>
          <a:p>
            <a:endParaRPr kumimoji="1" lang="ja-JP" altLang="en-US"/>
          </a:p>
        </p:txBody>
      </p:sp>
    </p:spTree>
    <p:extLst>
      <p:ext uri="{BB962C8B-B14F-4D97-AF65-F5344CB8AC3E}">
        <p14:creationId xmlns:p14="http://schemas.microsoft.com/office/powerpoint/2010/main" val="105807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1CC3C-EBB6-A826-C16D-3BE98DD14DC2}"/>
              </a:ext>
            </a:extLst>
          </p:cNvPr>
          <p:cNvSpPr>
            <a:spLocks noGrp="1"/>
          </p:cNvSpPr>
          <p:nvPr>
            <p:ph type="title"/>
          </p:nvPr>
        </p:nvSpPr>
        <p:spPr/>
        <p:txBody>
          <a:bodyPr/>
          <a:lstStyle/>
          <a:p>
            <a:endParaRPr kumimoji="1" lang="ja-JP" altLang="en-US"/>
          </a:p>
        </p:txBody>
      </p:sp>
      <p:pic>
        <p:nvPicPr>
          <p:cNvPr id="5" name="図 4" descr="ダイアグラム&#10;&#10;自動的に生成された説明">
            <a:extLst>
              <a:ext uri="{FF2B5EF4-FFF2-40B4-BE49-F238E27FC236}">
                <a16:creationId xmlns:a16="http://schemas.microsoft.com/office/drawing/2014/main" id="{CBBB8E86-C465-88D0-3AA3-77E30A07A4E9}"/>
              </a:ext>
            </a:extLst>
          </p:cNvPr>
          <p:cNvPicPr>
            <a:picLocks noChangeAspect="1"/>
          </p:cNvPicPr>
          <p:nvPr/>
        </p:nvPicPr>
        <p:blipFill>
          <a:blip r:embed="rId2"/>
          <a:stretch>
            <a:fillRect/>
          </a:stretch>
        </p:blipFill>
        <p:spPr>
          <a:xfrm>
            <a:off x="178633" y="1198233"/>
            <a:ext cx="7772400" cy="5659767"/>
          </a:xfrm>
          <a:prstGeom prst="rect">
            <a:avLst/>
          </a:prstGeom>
        </p:spPr>
      </p:pic>
    </p:spTree>
    <p:extLst>
      <p:ext uri="{BB962C8B-B14F-4D97-AF65-F5344CB8AC3E}">
        <p14:creationId xmlns:p14="http://schemas.microsoft.com/office/powerpoint/2010/main" val="154466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B4778-F059-57BD-0CB5-B82B63D2B0E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487ADF-2708-1037-66CB-FC01C07A558E}"/>
              </a:ext>
            </a:extLst>
          </p:cNvPr>
          <p:cNvSpPr>
            <a:spLocks noGrp="1"/>
          </p:cNvSpPr>
          <p:nvPr>
            <p:ph type="sldNum" sz="quarter" idx="12"/>
          </p:nvPr>
        </p:nvSpPr>
        <p:spPr/>
        <p:txBody>
          <a:bodyPr/>
          <a:lstStyle/>
          <a:p>
            <a:fld id="{3AB18A00-159B-FF42-B555-EA68349E8C07}" type="slidenum">
              <a:rPr lang="ja-JP" altLang="en-US" smtClean="0"/>
              <a:pPr/>
              <a:t>4</a:t>
            </a:fld>
            <a:endParaRPr lang="ja-JP" altLang="en-US"/>
          </a:p>
        </p:txBody>
      </p:sp>
      <p:sp>
        <p:nvSpPr>
          <p:cNvPr id="3" name="タイトル 2">
            <a:extLst>
              <a:ext uri="{FF2B5EF4-FFF2-40B4-BE49-F238E27FC236}">
                <a16:creationId xmlns:a16="http://schemas.microsoft.com/office/drawing/2014/main" id="{6324F741-ECA6-9F9B-5742-6F082B780C70}"/>
              </a:ext>
            </a:extLst>
          </p:cNvPr>
          <p:cNvSpPr>
            <a:spLocks noGrp="1"/>
          </p:cNvSpPr>
          <p:nvPr>
            <p:ph type="title"/>
          </p:nvPr>
        </p:nvSpPr>
        <p:spPr/>
        <p:txBody>
          <a:bodyPr>
            <a:normAutofit/>
          </a:bodyPr>
          <a:lstStyle/>
          <a:p>
            <a:r>
              <a:rPr kumimoji="1" lang="en-US" altLang="ja-JP" sz="4400" dirty="0">
                <a:latin typeface="Klee Medium" panose="02020600000000000000" pitchFamily="18" charset="-128"/>
                <a:ea typeface="Klee Medium" panose="02020600000000000000" pitchFamily="18" charset="-128"/>
              </a:rPr>
              <a:t>1. GroundBIRD</a:t>
            </a:r>
            <a:r>
              <a:rPr kumimoji="1" lang="ja-JP" altLang="en-US" sz="4400">
                <a:latin typeface="Klee Medium" panose="02020600000000000000" pitchFamily="18" charset="-128"/>
                <a:ea typeface="Klee Medium" panose="02020600000000000000" pitchFamily="18" charset="-128"/>
              </a:rPr>
              <a:t>望遠鏡について</a:t>
            </a:r>
            <a:endParaRPr kumimoji="1" lang="ja-JP" altLang="en-US"/>
          </a:p>
        </p:txBody>
      </p:sp>
      <p:pic>
        <p:nvPicPr>
          <p:cNvPr id="6" name="図 5" descr="マップ&#10;&#10;自動的に生成された説明">
            <a:extLst>
              <a:ext uri="{FF2B5EF4-FFF2-40B4-BE49-F238E27FC236}">
                <a16:creationId xmlns:a16="http://schemas.microsoft.com/office/drawing/2014/main" id="{8A1BF1EC-6BF4-55ED-DE74-CC356CC7714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9000"/>
                    </a14:imgEffect>
                    <a14:imgEffect>
                      <a14:brightnessContrast bright="-3000" contrast="6000"/>
                    </a14:imgEffect>
                  </a14:imgLayer>
                </a14:imgProps>
              </a:ext>
            </a:extLst>
          </a:blip>
          <a:stretch>
            <a:fillRect/>
          </a:stretch>
        </p:blipFill>
        <p:spPr>
          <a:xfrm>
            <a:off x="6096000" y="2891115"/>
            <a:ext cx="5196977" cy="3283446"/>
          </a:xfrm>
          <a:prstGeom prst="rect">
            <a:avLst/>
          </a:prstGeom>
          <a:effectLst>
            <a:glow>
              <a:schemeClr val="accent1"/>
            </a:glow>
            <a:softEdge rad="0"/>
          </a:effectLst>
        </p:spPr>
      </p:pic>
      <p:pic>
        <p:nvPicPr>
          <p:cNvPr id="5" name="図 4" descr="屋外, グリーン, 駐車, 座る が含まれている画像&#10;&#10;自動的に生成された説明">
            <a:extLst>
              <a:ext uri="{FF2B5EF4-FFF2-40B4-BE49-F238E27FC236}">
                <a16:creationId xmlns:a16="http://schemas.microsoft.com/office/drawing/2014/main" id="{E913EF20-1152-8A2D-40F1-3705CE560001}"/>
              </a:ext>
            </a:extLst>
          </p:cNvPr>
          <p:cNvPicPr>
            <a:picLocks noChangeAspect="1"/>
          </p:cNvPicPr>
          <p:nvPr/>
        </p:nvPicPr>
        <p:blipFill rotWithShape="1">
          <a:blip r:embed="rId5"/>
          <a:srcRect l="11913" r="10499" b="6998"/>
          <a:stretch/>
        </p:blipFill>
        <p:spPr>
          <a:xfrm>
            <a:off x="615362" y="1799798"/>
            <a:ext cx="4720914" cy="4244134"/>
          </a:xfrm>
          <a:prstGeom prst="rect">
            <a:avLst/>
          </a:prstGeom>
          <a:effectLst>
            <a:softEdge rad="63500"/>
          </a:effectLst>
        </p:spPr>
      </p:pic>
      <p:sp>
        <p:nvSpPr>
          <p:cNvPr id="10" name="テキスト ボックス 9">
            <a:extLst>
              <a:ext uri="{FF2B5EF4-FFF2-40B4-BE49-F238E27FC236}">
                <a16:creationId xmlns:a16="http://schemas.microsoft.com/office/drawing/2014/main" id="{87B93FE1-C863-26CC-1181-B8865D8A614A}"/>
              </a:ext>
            </a:extLst>
          </p:cNvPr>
          <p:cNvSpPr txBox="1"/>
          <p:nvPr/>
        </p:nvSpPr>
        <p:spPr>
          <a:xfrm>
            <a:off x="5525694" y="1890540"/>
            <a:ext cx="6635150" cy="830997"/>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dirty="0">
                <a:latin typeface="Klee Medium" panose="02020600000000000000" pitchFamily="18" charset="-128"/>
                <a:ea typeface="Klee Medium" panose="02020600000000000000" pitchFamily="18" charset="-128"/>
              </a:rPr>
              <a:t>GroundBIRD</a:t>
            </a:r>
            <a:r>
              <a:rPr kumimoji="1" lang="ja-JP" altLang="en-US" sz="2400">
                <a:latin typeface="Klee Medium" panose="02020600000000000000" pitchFamily="18" charset="-128"/>
                <a:ea typeface="Klee Medium" panose="02020600000000000000" pitchFamily="18" charset="-128"/>
              </a:rPr>
              <a:t>は</a:t>
            </a:r>
            <a:r>
              <a:rPr lang="en-US" altLang="ja-JP" sz="2400" dirty="0">
                <a:latin typeface="Klee Medium" panose="02020600000000000000" pitchFamily="18" charset="-128"/>
                <a:ea typeface="Klee Medium" panose="02020600000000000000" pitchFamily="18" charset="-128"/>
              </a:rPr>
              <a:t>CMB</a:t>
            </a:r>
            <a:r>
              <a:rPr lang="ja-JP" altLang="en-US" sz="2400">
                <a:latin typeface="Klee Medium" panose="02020600000000000000" pitchFamily="18" charset="-128"/>
                <a:ea typeface="Klee Medium" panose="02020600000000000000" pitchFamily="18" charset="-128"/>
              </a:rPr>
              <a:t>の偏光観測を目的とした</a:t>
            </a:r>
            <a:endParaRPr lang="en-US" altLang="ja-JP" sz="2400" dirty="0">
              <a:latin typeface="Klee Medium" panose="02020600000000000000" pitchFamily="18" charset="-128"/>
              <a:ea typeface="Klee Medium" panose="02020600000000000000" pitchFamily="18" charset="-128"/>
            </a:endParaRPr>
          </a:p>
          <a:p>
            <a:r>
              <a:rPr lang="ja-JP" altLang="en-US" sz="2400">
                <a:latin typeface="Klee Medium" panose="02020600000000000000" pitchFamily="18" charset="-128"/>
                <a:ea typeface="Klee Medium" panose="02020600000000000000" pitchFamily="18" charset="-128"/>
              </a:rPr>
              <a:t>　地上望遠鏡</a:t>
            </a:r>
            <a:endParaRPr lang="en-US" altLang="ja-JP" sz="2400" dirty="0">
              <a:latin typeface="Klee Medium" panose="02020600000000000000" pitchFamily="18" charset="-128"/>
              <a:ea typeface="Klee Medium" panose="02020600000000000000" pitchFamily="18" charset="-128"/>
            </a:endParaRPr>
          </a:p>
        </p:txBody>
      </p:sp>
      <p:sp>
        <p:nvSpPr>
          <p:cNvPr id="12" name="正方形/長方形 11">
            <a:extLst>
              <a:ext uri="{FF2B5EF4-FFF2-40B4-BE49-F238E27FC236}">
                <a16:creationId xmlns:a16="http://schemas.microsoft.com/office/drawing/2014/main" id="{3C12D4D3-A02A-1774-F215-3DBFD9236233}"/>
              </a:ext>
            </a:extLst>
          </p:cNvPr>
          <p:cNvSpPr/>
          <p:nvPr/>
        </p:nvSpPr>
        <p:spPr>
          <a:xfrm rot="21283032">
            <a:off x="6270248" y="4446254"/>
            <a:ext cx="2793710" cy="72733"/>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FF36C66-271F-A79E-AE2D-2CFCE9C5CFC9}"/>
              </a:ext>
            </a:extLst>
          </p:cNvPr>
          <p:cNvSpPr/>
          <p:nvPr/>
        </p:nvSpPr>
        <p:spPr>
          <a:xfrm rot="1846139">
            <a:off x="8923186" y="4324445"/>
            <a:ext cx="65348" cy="1972208"/>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5" name="フレーム 14">
            <a:extLst>
              <a:ext uri="{FF2B5EF4-FFF2-40B4-BE49-F238E27FC236}">
                <a16:creationId xmlns:a16="http://schemas.microsoft.com/office/drawing/2014/main" id="{0CD53BE7-12E2-212C-67F9-C6D8DBAC4EC5}"/>
              </a:ext>
            </a:extLst>
          </p:cNvPr>
          <p:cNvSpPr/>
          <p:nvPr/>
        </p:nvSpPr>
        <p:spPr>
          <a:xfrm>
            <a:off x="9058599" y="4312975"/>
            <a:ext cx="423135" cy="215041"/>
          </a:xfrm>
          <a:prstGeom prst="frame">
            <a:avLst>
              <a:gd name="adj1" fmla="val 2135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230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A8880-20EE-FDFF-C357-45B2E9FE5135}"/>
              </a:ext>
            </a:extLst>
          </p:cNvPr>
          <p:cNvSpPr>
            <a:spLocks noGrp="1"/>
          </p:cNvSpPr>
          <p:nvPr>
            <p:ph type="title"/>
          </p:nvPr>
        </p:nvSpPr>
        <p:spPr/>
        <p:txBody>
          <a:bodyPr/>
          <a:lstStyle/>
          <a:p>
            <a:endParaRPr kumimoji="1" lang="ja-JP" altLang="en-US"/>
          </a:p>
        </p:txBody>
      </p:sp>
      <p:sp>
        <p:nvSpPr>
          <p:cNvPr id="3" name="テキスト ボックス 2">
            <a:extLst>
              <a:ext uri="{FF2B5EF4-FFF2-40B4-BE49-F238E27FC236}">
                <a16:creationId xmlns:a16="http://schemas.microsoft.com/office/drawing/2014/main" id="{051A8258-803D-A5B4-4848-98A05CCD56BB}"/>
              </a:ext>
            </a:extLst>
          </p:cNvPr>
          <p:cNvSpPr txBox="1"/>
          <p:nvPr/>
        </p:nvSpPr>
        <p:spPr>
          <a:xfrm>
            <a:off x="501041" y="1515649"/>
            <a:ext cx="9648795" cy="2031325"/>
          </a:xfrm>
          <a:prstGeom prst="rect">
            <a:avLst/>
          </a:prstGeom>
          <a:noFill/>
        </p:spPr>
        <p:txBody>
          <a:bodyPr wrap="none" rtlCol="0">
            <a:spAutoFit/>
          </a:bodyPr>
          <a:lstStyle/>
          <a:p>
            <a:r>
              <a:rPr kumimoji="1" lang="ja-JP" altLang="en-US"/>
              <a:t>偏光</a:t>
            </a:r>
            <a:endParaRPr kumimoji="1" lang="en-US" altLang="ja-JP" dirty="0"/>
          </a:p>
          <a:p>
            <a:endParaRPr lang="en-US" altLang="ja-JP" dirty="0"/>
          </a:p>
          <a:p>
            <a:endParaRPr kumimoji="1" lang="en-US" altLang="ja-JP" dirty="0"/>
          </a:p>
          <a:p>
            <a:r>
              <a:rPr lang="ja-JP" altLang="en-US" b="0" i="0">
                <a:solidFill>
                  <a:srgbClr val="000000"/>
                </a:solidFill>
                <a:effectLst/>
                <a:latin typeface="Hiragino Kaku Gothic ProN" panose="020B0300000000000000" pitchFamily="34" charset="-128"/>
                <a:ea typeface="Hiragino Kaku Gothic ProN" panose="020B0300000000000000" pitchFamily="34" charset="-128"/>
              </a:rPr>
              <a:t>電界（または磁界）ベクトルの振動の向きが一定の面内にある場合を直線偏光とよびます。</a:t>
            </a:r>
            <a:endParaRPr lang="en-US" altLang="ja-JP" b="0" i="0" dirty="0">
              <a:solidFill>
                <a:srgbClr val="000000"/>
              </a:solidFill>
              <a:effectLst/>
              <a:latin typeface="Hiragino Kaku Gothic ProN" panose="020B0300000000000000" pitchFamily="34" charset="-128"/>
              <a:ea typeface="Hiragino Kaku Gothic ProN" panose="020B0300000000000000" pitchFamily="34" charset="-128"/>
            </a:endParaRPr>
          </a:p>
          <a:p>
            <a:endParaRPr lang="en-US" altLang="ja-JP" dirty="0"/>
          </a:p>
          <a:p>
            <a:r>
              <a:rPr lang="ja-JP" altLang="en-US" b="0" i="0">
                <a:solidFill>
                  <a:srgbClr val="000000"/>
                </a:solidFill>
                <a:effectLst/>
                <a:latin typeface="Hiragino Kaku Gothic ProN" panose="020B0300000000000000" pitchFamily="34" charset="-128"/>
                <a:ea typeface="Hiragino Kaku Gothic ProN" panose="020B0300000000000000" pitchFamily="34" charset="-128"/>
              </a:rPr>
              <a:t>偏光面が一つの平面に限られたような偏光を直線偏光と呼びます。</a:t>
            </a:r>
            <a:br>
              <a:rPr lang="ja-JP" altLang="en-US"/>
            </a:br>
            <a:r>
              <a:rPr lang="ja-JP" altLang="en-US" b="0" i="0">
                <a:solidFill>
                  <a:srgbClr val="000000"/>
                </a:solidFill>
                <a:effectLst/>
                <a:latin typeface="Hiragino Kaku Gothic ProN" panose="020B0300000000000000" pitchFamily="34" charset="-128"/>
                <a:ea typeface="Hiragino Kaku Gothic ProN" panose="020B0300000000000000" pitchFamily="34" charset="-128"/>
              </a:rPr>
              <a:t>偏光の向きが時間的空間的に一様に分布している光を自然光といいます。</a:t>
            </a:r>
            <a:endParaRPr kumimoji="1" lang="ja-JP" altLang="en-US"/>
          </a:p>
        </p:txBody>
      </p:sp>
      <p:pic>
        <p:nvPicPr>
          <p:cNvPr id="5" name="図 4" descr="スポーツゲーム, スポーツ, バスケットボール, テーブル が含まれている画像&#10;&#10;自動的に生成された説明">
            <a:extLst>
              <a:ext uri="{FF2B5EF4-FFF2-40B4-BE49-F238E27FC236}">
                <a16:creationId xmlns:a16="http://schemas.microsoft.com/office/drawing/2014/main" id="{8AD882E7-CAFF-8F9E-EFDF-805AFBE07A31}"/>
              </a:ext>
            </a:extLst>
          </p:cNvPr>
          <p:cNvPicPr>
            <a:picLocks noChangeAspect="1"/>
          </p:cNvPicPr>
          <p:nvPr/>
        </p:nvPicPr>
        <p:blipFill>
          <a:blip r:embed="rId2"/>
          <a:stretch>
            <a:fillRect/>
          </a:stretch>
        </p:blipFill>
        <p:spPr>
          <a:xfrm>
            <a:off x="7695367" y="136005"/>
            <a:ext cx="4318000" cy="1866900"/>
          </a:xfrm>
          <a:prstGeom prst="rect">
            <a:avLst/>
          </a:prstGeom>
        </p:spPr>
      </p:pic>
      <p:sp>
        <p:nvSpPr>
          <p:cNvPr id="6" name="テキスト ボックス 5">
            <a:extLst>
              <a:ext uri="{FF2B5EF4-FFF2-40B4-BE49-F238E27FC236}">
                <a16:creationId xmlns:a16="http://schemas.microsoft.com/office/drawing/2014/main" id="{1B222E71-9884-43A2-1E23-25934DDA28F3}"/>
              </a:ext>
            </a:extLst>
          </p:cNvPr>
          <p:cNvSpPr txBox="1"/>
          <p:nvPr/>
        </p:nvSpPr>
        <p:spPr>
          <a:xfrm>
            <a:off x="178633" y="3859673"/>
            <a:ext cx="12021240" cy="2031325"/>
          </a:xfrm>
          <a:prstGeom prst="rect">
            <a:avLst/>
          </a:prstGeom>
          <a:noFill/>
        </p:spPr>
        <p:txBody>
          <a:bodyPr wrap="none" rtlCol="0">
            <a:spAutoFit/>
          </a:bodyPr>
          <a:lstStyle/>
          <a:p>
            <a:r>
              <a:rPr kumimoji="1" lang="ja-JP" altLang="en-US"/>
              <a:t>入射面に対して垂直か水平かで反射率が違う</a:t>
            </a:r>
            <a:endParaRPr kumimoji="1" lang="en-US" altLang="ja-JP" dirty="0"/>
          </a:p>
          <a:p>
            <a:r>
              <a:rPr kumimoji="1" lang="ja-JP" altLang="en-US"/>
              <a:t>電気電動度が</a:t>
            </a:r>
            <a:r>
              <a:rPr kumimoji="1" lang="en-US" altLang="ja-JP" dirty="0"/>
              <a:t>0</a:t>
            </a:r>
            <a:r>
              <a:rPr kumimoji="1" lang="ja-JP" altLang="en-US"/>
              <a:t>でないので一部吸収されて反射率が違くなる</a:t>
            </a:r>
            <a:endParaRPr kumimoji="1" lang="en-US" altLang="ja-JP" dirty="0"/>
          </a:p>
          <a:p>
            <a:endParaRPr kumimoji="1" lang="en-US" altLang="ja-JP" dirty="0"/>
          </a:p>
          <a:p>
            <a:r>
              <a:rPr kumimoji="1" lang="ja-JP" altLang="en-US"/>
              <a:t>無偏光の光に偏光が生まれてしまうのを、打ち消している</a:t>
            </a:r>
            <a:endParaRPr kumimoji="1" lang="en-US" altLang="ja-JP" dirty="0"/>
          </a:p>
          <a:p>
            <a:endParaRPr kumimoji="1" lang="en-US" altLang="ja-JP" dirty="0"/>
          </a:p>
          <a:p>
            <a:r>
              <a:rPr kumimoji="1" lang="en-US" altLang="ja-JP" dirty="0"/>
              <a:t>CMB</a:t>
            </a:r>
            <a:r>
              <a:rPr kumimoji="1" lang="ja-JP" altLang="en-US"/>
              <a:t>は非常に微弱なので、光路上に柱や鏡があっちゃあこまる</a:t>
            </a:r>
            <a:r>
              <a:rPr kumimoji="1" lang="en-US" altLang="ja-JP" dirty="0"/>
              <a:t>→</a:t>
            </a:r>
            <a:r>
              <a:rPr kumimoji="1" lang="ja-JP" altLang="en-US"/>
              <a:t>オフアクシス（光軸上にものを置いてはこまる）</a:t>
            </a:r>
            <a:endParaRPr kumimoji="1" lang="en-US" altLang="ja-JP" dirty="0"/>
          </a:p>
          <a:p>
            <a:endParaRPr kumimoji="1" lang="ja-JP" altLang="en-US"/>
          </a:p>
        </p:txBody>
      </p:sp>
    </p:spTree>
    <p:extLst>
      <p:ext uri="{BB962C8B-B14F-4D97-AF65-F5344CB8AC3E}">
        <p14:creationId xmlns:p14="http://schemas.microsoft.com/office/powerpoint/2010/main" val="2125874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09815A-EEEE-38FB-87DA-92A65C9D961C}"/>
              </a:ext>
            </a:extLst>
          </p:cNvPr>
          <p:cNvSpPr>
            <a:spLocks noGrp="1"/>
          </p:cNvSpPr>
          <p:nvPr>
            <p:ph type="title"/>
          </p:nvPr>
        </p:nvSpPr>
        <p:spPr/>
        <p:txBody>
          <a:bodyPr/>
          <a:lstStyle/>
          <a:p>
            <a:endParaRPr kumimoji="1" lang="ja-JP" altLang="en-US"/>
          </a:p>
        </p:txBody>
      </p:sp>
      <p:sp>
        <p:nvSpPr>
          <p:cNvPr id="3" name="テキスト ボックス 2">
            <a:extLst>
              <a:ext uri="{FF2B5EF4-FFF2-40B4-BE49-F238E27FC236}">
                <a16:creationId xmlns:a16="http://schemas.microsoft.com/office/drawing/2014/main" id="{9170E5BA-8459-BCEF-C158-AD487A95F857}"/>
              </a:ext>
            </a:extLst>
          </p:cNvPr>
          <p:cNvSpPr txBox="1"/>
          <p:nvPr/>
        </p:nvSpPr>
        <p:spPr>
          <a:xfrm>
            <a:off x="275573" y="1528175"/>
            <a:ext cx="3877985" cy="369332"/>
          </a:xfrm>
          <a:prstGeom prst="rect">
            <a:avLst/>
          </a:prstGeom>
          <a:noFill/>
        </p:spPr>
        <p:txBody>
          <a:bodyPr wrap="none" rtlCol="0">
            <a:spAutoFit/>
          </a:bodyPr>
          <a:lstStyle/>
          <a:p>
            <a:r>
              <a:rPr kumimoji="1" lang="ja-JP" altLang="en-US"/>
              <a:t>マイクロ波吸収体を貼っている写真</a:t>
            </a:r>
          </a:p>
        </p:txBody>
      </p:sp>
      <p:pic>
        <p:nvPicPr>
          <p:cNvPr id="5" name="図 4" descr="テーブル, 座る, 皿, コンピュータ が含まれている画像&#10;&#10;自動的に生成された説明">
            <a:extLst>
              <a:ext uri="{FF2B5EF4-FFF2-40B4-BE49-F238E27FC236}">
                <a16:creationId xmlns:a16="http://schemas.microsoft.com/office/drawing/2014/main" id="{C75553A8-6CF2-452C-D342-DAEB24153757}"/>
              </a:ext>
            </a:extLst>
          </p:cNvPr>
          <p:cNvPicPr>
            <a:picLocks noChangeAspect="1"/>
          </p:cNvPicPr>
          <p:nvPr/>
        </p:nvPicPr>
        <p:blipFill>
          <a:blip r:embed="rId2"/>
          <a:stretch>
            <a:fillRect/>
          </a:stretch>
        </p:blipFill>
        <p:spPr>
          <a:xfrm rot="5400000">
            <a:off x="3967121" y="2085429"/>
            <a:ext cx="4458036" cy="3343527"/>
          </a:xfrm>
          <a:prstGeom prst="rect">
            <a:avLst/>
          </a:prstGeom>
        </p:spPr>
      </p:pic>
      <p:pic>
        <p:nvPicPr>
          <p:cNvPr id="7" name="図 6" descr="机の上に置かれた椅子&#10;&#10;中程度の精度で自動的に生成された説明">
            <a:extLst>
              <a:ext uri="{FF2B5EF4-FFF2-40B4-BE49-F238E27FC236}">
                <a16:creationId xmlns:a16="http://schemas.microsoft.com/office/drawing/2014/main" id="{EE2C7892-0D8E-B343-C528-61D440C6EC61}"/>
              </a:ext>
            </a:extLst>
          </p:cNvPr>
          <p:cNvPicPr>
            <a:picLocks noChangeAspect="1"/>
          </p:cNvPicPr>
          <p:nvPr/>
        </p:nvPicPr>
        <p:blipFill>
          <a:blip r:embed="rId3"/>
          <a:stretch>
            <a:fillRect/>
          </a:stretch>
        </p:blipFill>
        <p:spPr>
          <a:xfrm>
            <a:off x="275573" y="2747088"/>
            <a:ext cx="4191000" cy="3143250"/>
          </a:xfrm>
          <a:prstGeom prst="rect">
            <a:avLst/>
          </a:prstGeom>
        </p:spPr>
      </p:pic>
      <p:pic>
        <p:nvPicPr>
          <p:cNvPr id="9" name="図 8" descr="屋内, テーブル, 小さい, 座る が含まれている画像&#10;&#10;自動的に生成された説明">
            <a:extLst>
              <a:ext uri="{FF2B5EF4-FFF2-40B4-BE49-F238E27FC236}">
                <a16:creationId xmlns:a16="http://schemas.microsoft.com/office/drawing/2014/main" id="{33E63E2C-787B-53D2-8105-61D9D9E3E886}"/>
              </a:ext>
            </a:extLst>
          </p:cNvPr>
          <p:cNvPicPr>
            <a:picLocks noChangeAspect="1"/>
          </p:cNvPicPr>
          <p:nvPr/>
        </p:nvPicPr>
        <p:blipFill>
          <a:blip r:embed="rId4"/>
          <a:stretch>
            <a:fillRect/>
          </a:stretch>
        </p:blipFill>
        <p:spPr>
          <a:xfrm rot="5400000">
            <a:off x="7617618" y="2321718"/>
            <a:ext cx="4857750" cy="3643313"/>
          </a:xfrm>
          <a:prstGeom prst="rect">
            <a:avLst/>
          </a:prstGeom>
        </p:spPr>
      </p:pic>
    </p:spTree>
    <p:extLst>
      <p:ext uri="{BB962C8B-B14F-4D97-AF65-F5344CB8AC3E}">
        <p14:creationId xmlns:p14="http://schemas.microsoft.com/office/powerpoint/2010/main" val="2415962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A7FC96-E1C0-FAF8-6AE4-3E1ACD5E89FE}"/>
              </a:ext>
            </a:extLst>
          </p:cNvPr>
          <p:cNvSpPr>
            <a:spLocks noGrp="1"/>
          </p:cNvSpPr>
          <p:nvPr>
            <p:ph type="title"/>
          </p:nvPr>
        </p:nvSpPr>
        <p:spPr/>
        <p:txBody>
          <a:bodyPr/>
          <a:lstStyle/>
          <a:p>
            <a:endParaRPr kumimoji="1" lang="ja-JP" altLang="en-US"/>
          </a:p>
        </p:txBody>
      </p:sp>
      <p:pic>
        <p:nvPicPr>
          <p:cNvPr id="4" name="図 3" descr="図形&#10;&#10;低い精度で自動的に生成された説明">
            <a:extLst>
              <a:ext uri="{FF2B5EF4-FFF2-40B4-BE49-F238E27FC236}">
                <a16:creationId xmlns:a16="http://schemas.microsoft.com/office/drawing/2014/main" id="{70B6D573-61ED-4696-C6A6-9895DF8959D7}"/>
              </a:ext>
            </a:extLst>
          </p:cNvPr>
          <p:cNvPicPr>
            <a:picLocks noChangeAspect="1"/>
          </p:cNvPicPr>
          <p:nvPr/>
        </p:nvPicPr>
        <p:blipFill rotWithShape="1">
          <a:blip r:embed="rId2"/>
          <a:srcRect l="17186" t="27420" r="7230" b="14919"/>
          <a:stretch/>
        </p:blipFill>
        <p:spPr>
          <a:xfrm>
            <a:off x="2872390" y="2668328"/>
            <a:ext cx="7333190" cy="4064520"/>
          </a:xfrm>
          <a:prstGeom prst="rect">
            <a:avLst/>
          </a:prstGeom>
        </p:spPr>
      </p:pic>
      <p:sp>
        <p:nvSpPr>
          <p:cNvPr id="5" name="下矢印 4">
            <a:extLst>
              <a:ext uri="{FF2B5EF4-FFF2-40B4-BE49-F238E27FC236}">
                <a16:creationId xmlns:a16="http://schemas.microsoft.com/office/drawing/2014/main" id="{13BF7B7E-0E0B-20D1-2EEB-BF6AE41CF742}"/>
              </a:ext>
            </a:extLst>
          </p:cNvPr>
          <p:cNvSpPr/>
          <p:nvPr/>
        </p:nvSpPr>
        <p:spPr>
          <a:xfrm>
            <a:off x="6096000" y="1800605"/>
            <a:ext cx="657225" cy="2043113"/>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a:extLst>
              <a:ext uri="{FF2B5EF4-FFF2-40B4-BE49-F238E27FC236}">
                <a16:creationId xmlns:a16="http://schemas.microsoft.com/office/drawing/2014/main" id="{36D07FFD-E039-F280-34BE-85D504303927}"/>
              </a:ext>
            </a:extLst>
          </p:cNvPr>
          <p:cNvSpPr/>
          <p:nvPr/>
        </p:nvSpPr>
        <p:spPr>
          <a:xfrm rot="1699245">
            <a:off x="7840320" y="2231403"/>
            <a:ext cx="657225" cy="2043113"/>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a:extLst>
              <a:ext uri="{FF2B5EF4-FFF2-40B4-BE49-F238E27FC236}">
                <a16:creationId xmlns:a16="http://schemas.microsoft.com/office/drawing/2014/main" id="{CDD623CC-0BAC-63E0-C4BA-E02954DE2863}"/>
              </a:ext>
            </a:extLst>
          </p:cNvPr>
          <p:cNvSpPr/>
          <p:nvPr/>
        </p:nvSpPr>
        <p:spPr>
          <a:xfrm>
            <a:off x="6088285" y="4123746"/>
            <a:ext cx="657225" cy="1175390"/>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a:extLst>
              <a:ext uri="{FF2B5EF4-FFF2-40B4-BE49-F238E27FC236}">
                <a16:creationId xmlns:a16="http://schemas.microsoft.com/office/drawing/2014/main" id="{BA4966FE-A15B-0E76-495D-8EC53DA1AC83}"/>
              </a:ext>
            </a:extLst>
          </p:cNvPr>
          <p:cNvSpPr/>
          <p:nvPr/>
        </p:nvSpPr>
        <p:spPr>
          <a:xfrm rot="1639497">
            <a:off x="6772091" y="4428085"/>
            <a:ext cx="657225" cy="1175390"/>
          </a:xfrm>
          <a:prstGeom prst="down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0015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98D3F-FC64-BCDA-5EF3-4F950D65C557}"/>
              </a:ext>
            </a:extLst>
          </p:cNvPr>
          <p:cNvSpPr>
            <a:spLocks noGrp="1"/>
          </p:cNvSpPr>
          <p:nvPr>
            <p:ph type="title"/>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6655972A-0997-D7AC-FDFD-F44F4A6A7F6A}"/>
              </a:ext>
            </a:extLst>
          </p:cNvPr>
          <p:cNvSpPr txBox="1"/>
          <p:nvPr/>
        </p:nvSpPr>
        <p:spPr>
          <a:xfrm>
            <a:off x="676073" y="1770594"/>
            <a:ext cx="63716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観測する周波数帯は</a:t>
            </a:r>
            <a:r>
              <a:rPr lang="en-US" altLang="ja-JP" dirty="0"/>
              <a:t>145GHz</a:t>
            </a:r>
            <a:r>
              <a:rPr lang="ja-JP" altLang="en-US"/>
              <a:t>と</a:t>
            </a:r>
            <a:r>
              <a:rPr lang="en-US" altLang="ja-JP" dirty="0"/>
              <a:t>220GHz</a:t>
            </a:r>
            <a:r>
              <a:rPr lang="ja-JP" altLang="en-US"/>
              <a:t>となっています。</a:t>
            </a:r>
            <a:endParaRPr lang="en-US" altLang="ja-JP" dirty="0"/>
          </a:p>
        </p:txBody>
      </p:sp>
      <p:pic>
        <p:nvPicPr>
          <p:cNvPr id="1026" name="Picture 2">
            <a:extLst>
              <a:ext uri="{FF2B5EF4-FFF2-40B4-BE49-F238E27FC236}">
                <a16:creationId xmlns:a16="http://schemas.microsoft.com/office/drawing/2014/main" id="{6F067A83-68EA-76FE-B0F9-9DF2B1557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265" y="2276995"/>
            <a:ext cx="36703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87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EA649C-ACB8-D7BD-A55C-9085354CCF5F}"/>
              </a:ext>
            </a:extLst>
          </p:cNvPr>
          <p:cNvSpPr>
            <a:spLocks noGrp="1"/>
          </p:cNvSpPr>
          <p:nvPr>
            <p:ph type="title"/>
          </p:nvPr>
        </p:nvSpPr>
        <p:spPr/>
        <p:txBody>
          <a:bodyPr/>
          <a:lstStyle/>
          <a:p>
            <a:endParaRPr kumimoji="1" lang="ja-JP" altLang="en-US"/>
          </a:p>
        </p:txBody>
      </p:sp>
      <p:pic>
        <p:nvPicPr>
          <p:cNvPr id="4" name="図 3" descr="じょうごグラフ&#10;&#10;中程度の精度で自動的に生成された説明">
            <a:extLst>
              <a:ext uri="{FF2B5EF4-FFF2-40B4-BE49-F238E27FC236}">
                <a16:creationId xmlns:a16="http://schemas.microsoft.com/office/drawing/2014/main" id="{7F36D2F2-F369-7D83-3531-B0A93AD525D0}"/>
              </a:ext>
            </a:extLst>
          </p:cNvPr>
          <p:cNvPicPr>
            <a:picLocks noChangeAspect="1"/>
          </p:cNvPicPr>
          <p:nvPr/>
        </p:nvPicPr>
        <p:blipFill>
          <a:blip r:embed="rId2"/>
          <a:stretch>
            <a:fillRect/>
          </a:stretch>
        </p:blipFill>
        <p:spPr>
          <a:xfrm>
            <a:off x="3599565" y="1658890"/>
            <a:ext cx="4416357" cy="5063104"/>
          </a:xfrm>
          <a:prstGeom prst="rect">
            <a:avLst/>
          </a:prstGeom>
        </p:spPr>
      </p:pic>
      <p:pic>
        <p:nvPicPr>
          <p:cNvPr id="6" name="図 5" descr="グラフ, じょうごグラフ&#10;&#10;自動的に生成された説明">
            <a:extLst>
              <a:ext uri="{FF2B5EF4-FFF2-40B4-BE49-F238E27FC236}">
                <a16:creationId xmlns:a16="http://schemas.microsoft.com/office/drawing/2014/main" id="{C39CDA8A-D733-08F5-7F6F-B17D2F2FF107}"/>
              </a:ext>
            </a:extLst>
          </p:cNvPr>
          <p:cNvPicPr>
            <a:picLocks noChangeAspect="1"/>
          </p:cNvPicPr>
          <p:nvPr/>
        </p:nvPicPr>
        <p:blipFill>
          <a:blip r:embed="rId3"/>
          <a:stretch>
            <a:fillRect/>
          </a:stretch>
        </p:blipFill>
        <p:spPr>
          <a:xfrm>
            <a:off x="0" y="1658889"/>
            <a:ext cx="4182565" cy="5063105"/>
          </a:xfrm>
          <a:prstGeom prst="rect">
            <a:avLst/>
          </a:prstGeom>
        </p:spPr>
      </p:pic>
      <p:pic>
        <p:nvPicPr>
          <p:cNvPr id="8" name="図 7" descr="グラフ, じょうごグラフ&#10;&#10;自動的に生成された説明">
            <a:extLst>
              <a:ext uri="{FF2B5EF4-FFF2-40B4-BE49-F238E27FC236}">
                <a16:creationId xmlns:a16="http://schemas.microsoft.com/office/drawing/2014/main" id="{229C29FC-5FF6-D84F-4C5A-9E5F7D07333A}"/>
              </a:ext>
            </a:extLst>
          </p:cNvPr>
          <p:cNvPicPr>
            <a:picLocks noChangeAspect="1"/>
          </p:cNvPicPr>
          <p:nvPr/>
        </p:nvPicPr>
        <p:blipFill>
          <a:blip r:embed="rId4"/>
          <a:stretch>
            <a:fillRect/>
          </a:stretch>
        </p:blipFill>
        <p:spPr>
          <a:xfrm>
            <a:off x="7782129" y="1702340"/>
            <a:ext cx="4321267" cy="5019654"/>
          </a:xfrm>
          <a:prstGeom prst="rect">
            <a:avLst/>
          </a:prstGeom>
        </p:spPr>
      </p:pic>
    </p:spTree>
    <p:extLst>
      <p:ext uri="{BB962C8B-B14F-4D97-AF65-F5344CB8AC3E}">
        <p14:creationId xmlns:p14="http://schemas.microsoft.com/office/powerpoint/2010/main" val="923461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DC442B-9BB1-5D39-7897-6D2A72905A19}"/>
              </a:ext>
            </a:extLst>
          </p:cNvPr>
          <p:cNvSpPr>
            <a:spLocks noGrp="1"/>
          </p:cNvSpPr>
          <p:nvPr>
            <p:ph type="title"/>
          </p:nvPr>
        </p:nvSpPr>
        <p:spPr/>
        <p:txBody>
          <a:bodyPr/>
          <a:lstStyle/>
          <a:p>
            <a:endParaRPr kumimoji="1" lang="ja-JP" altLang="en-US"/>
          </a:p>
        </p:txBody>
      </p:sp>
      <p:pic>
        <p:nvPicPr>
          <p:cNvPr id="4" name="図 3" descr="ダイアグラム が含まれている画像&#10;&#10;自動的に生成された説明">
            <a:extLst>
              <a:ext uri="{FF2B5EF4-FFF2-40B4-BE49-F238E27FC236}">
                <a16:creationId xmlns:a16="http://schemas.microsoft.com/office/drawing/2014/main" id="{B08205E6-57D2-C346-71E8-FA00BB6B2388}"/>
              </a:ext>
            </a:extLst>
          </p:cNvPr>
          <p:cNvPicPr>
            <a:picLocks noChangeAspect="1"/>
          </p:cNvPicPr>
          <p:nvPr/>
        </p:nvPicPr>
        <p:blipFill>
          <a:blip r:embed="rId2"/>
          <a:stretch>
            <a:fillRect/>
          </a:stretch>
        </p:blipFill>
        <p:spPr>
          <a:xfrm>
            <a:off x="3447667" y="3661295"/>
            <a:ext cx="5080000" cy="3060700"/>
          </a:xfrm>
          <a:prstGeom prst="rect">
            <a:avLst/>
          </a:prstGeom>
        </p:spPr>
      </p:pic>
      <p:pic>
        <p:nvPicPr>
          <p:cNvPr id="6" name="図 5" descr="部屋 が含まれている画像&#10;&#10;自動的に生成された説明">
            <a:extLst>
              <a:ext uri="{FF2B5EF4-FFF2-40B4-BE49-F238E27FC236}">
                <a16:creationId xmlns:a16="http://schemas.microsoft.com/office/drawing/2014/main" id="{3922F480-8886-793A-4EBF-783E90A1C77A}"/>
              </a:ext>
            </a:extLst>
          </p:cNvPr>
          <p:cNvPicPr>
            <a:picLocks noChangeAspect="1"/>
          </p:cNvPicPr>
          <p:nvPr/>
        </p:nvPicPr>
        <p:blipFill>
          <a:blip r:embed="rId3"/>
          <a:stretch>
            <a:fillRect/>
          </a:stretch>
        </p:blipFill>
        <p:spPr>
          <a:xfrm>
            <a:off x="7310876" y="3661295"/>
            <a:ext cx="5080000" cy="3060700"/>
          </a:xfrm>
          <a:prstGeom prst="rect">
            <a:avLst/>
          </a:prstGeom>
        </p:spPr>
      </p:pic>
      <p:pic>
        <p:nvPicPr>
          <p:cNvPr id="8" name="図 7" descr="テーブル, ランプ, カップ, ガラス が含まれている画像&#10;&#10;自動的に生成された説明">
            <a:extLst>
              <a:ext uri="{FF2B5EF4-FFF2-40B4-BE49-F238E27FC236}">
                <a16:creationId xmlns:a16="http://schemas.microsoft.com/office/drawing/2014/main" id="{43459A74-402A-0BC4-9FBB-4ABEE4E8B992}"/>
              </a:ext>
            </a:extLst>
          </p:cNvPr>
          <p:cNvPicPr>
            <a:picLocks noChangeAspect="1"/>
          </p:cNvPicPr>
          <p:nvPr/>
        </p:nvPicPr>
        <p:blipFill>
          <a:blip r:embed="rId4"/>
          <a:stretch>
            <a:fillRect/>
          </a:stretch>
        </p:blipFill>
        <p:spPr>
          <a:xfrm>
            <a:off x="-1524000" y="1217714"/>
            <a:ext cx="5080000" cy="3060700"/>
          </a:xfrm>
          <a:prstGeom prst="rect">
            <a:avLst/>
          </a:prstGeom>
        </p:spPr>
      </p:pic>
    </p:spTree>
    <p:extLst>
      <p:ext uri="{BB962C8B-B14F-4D97-AF65-F5344CB8AC3E}">
        <p14:creationId xmlns:p14="http://schemas.microsoft.com/office/powerpoint/2010/main" val="1896618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 設計図&#10;&#10;自動的に生成された説明">
            <a:extLst>
              <a:ext uri="{FF2B5EF4-FFF2-40B4-BE49-F238E27FC236}">
                <a16:creationId xmlns:a16="http://schemas.microsoft.com/office/drawing/2014/main" id="{C0295118-BA94-C102-4386-9C69D9959F03}"/>
              </a:ext>
            </a:extLst>
          </p:cNvPr>
          <p:cNvPicPr>
            <a:picLocks noChangeAspect="1"/>
          </p:cNvPicPr>
          <p:nvPr/>
        </p:nvPicPr>
        <p:blipFill>
          <a:blip r:embed="rId2"/>
          <a:stretch>
            <a:fillRect/>
          </a:stretch>
        </p:blipFill>
        <p:spPr>
          <a:xfrm>
            <a:off x="7112000" y="3353329"/>
            <a:ext cx="5080000" cy="3060700"/>
          </a:xfrm>
          <a:prstGeom prst="rect">
            <a:avLst/>
          </a:prstGeom>
        </p:spPr>
      </p:pic>
      <p:pic>
        <p:nvPicPr>
          <p:cNvPr id="5" name="図 4" descr="ダイアグラム&#10;&#10;自動的に生成された説明">
            <a:extLst>
              <a:ext uri="{FF2B5EF4-FFF2-40B4-BE49-F238E27FC236}">
                <a16:creationId xmlns:a16="http://schemas.microsoft.com/office/drawing/2014/main" id="{546FD70B-92C9-42E6-8304-02E646B3DF11}"/>
              </a:ext>
            </a:extLst>
          </p:cNvPr>
          <p:cNvPicPr>
            <a:picLocks noChangeAspect="1"/>
          </p:cNvPicPr>
          <p:nvPr/>
        </p:nvPicPr>
        <p:blipFill rotWithShape="1">
          <a:blip r:embed="rId3"/>
          <a:srcRect l="29001" r="28853"/>
          <a:stretch/>
        </p:blipFill>
        <p:spPr>
          <a:xfrm>
            <a:off x="8647771" y="368300"/>
            <a:ext cx="2141034" cy="3060700"/>
          </a:xfrm>
          <a:prstGeom prst="rect">
            <a:avLst/>
          </a:prstGeom>
        </p:spPr>
      </p:pic>
      <p:pic>
        <p:nvPicPr>
          <p:cNvPr id="7" name="図 6" descr="グラフ&#10;&#10;自動的に生成された説明">
            <a:extLst>
              <a:ext uri="{FF2B5EF4-FFF2-40B4-BE49-F238E27FC236}">
                <a16:creationId xmlns:a16="http://schemas.microsoft.com/office/drawing/2014/main" id="{0FA729E5-6C20-EC24-BD55-2D97F1992A27}"/>
              </a:ext>
            </a:extLst>
          </p:cNvPr>
          <p:cNvPicPr>
            <a:picLocks noChangeAspect="1"/>
          </p:cNvPicPr>
          <p:nvPr/>
        </p:nvPicPr>
        <p:blipFill rotWithShape="1">
          <a:blip r:embed="rId4"/>
          <a:srcRect l="30505" r="29425"/>
          <a:stretch/>
        </p:blipFill>
        <p:spPr>
          <a:xfrm>
            <a:off x="5209016" y="3161371"/>
            <a:ext cx="2035560" cy="3060700"/>
          </a:xfrm>
          <a:prstGeom prst="rect">
            <a:avLst/>
          </a:prstGeom>
        </p:spPr>
      </p:pic>
      <p:pic>
        <p:nvPicPr>
          <p:cNvPr id="9" name="図 8" descr="ダイアグラム&#10;&#10;自動的に生成された説明">
            <a:extLst>
              <a:ext uri="{FF2B5EF4-FFF2-40B4-BE49-F238E27FC236}">
                <a16:creationId xmlns:a16="http://schemas.microsoft.com/office/drawing/2014/main" id="{9BFD16A7-070E-F393-DAC2-8638C0CD2D7B}"/>
              </a:ext>
            </a:extLst>
          </p:cNvPr>
          <p:cNvPicPr>
            <a:picLocks noChangeAspect="1"/>
          </p:cNvPicPr>
          <p:nvPr/>
        </p:nvPicPr>
        <p:blipFill rotWithShape="1">
          <a:blip r:embed="rId5"/>
          <a:srcRect l="30615" r="29186"/>
          <a:stretch/>
        </p:blipFill>
        <p:spPr>
          <a:xfrm>
            <a:off x="522713" y="3161371"/>
            <a:ext cx="2042067" cy="3060700"/>
          </a:xfrm>
          <a:prstGeom prst="rect">
            <a:avLst/>
          </a:prstGeom>
        </p:spPr>
      </p:pic>
      <p:pic>
        <p:nvPicPr>
          <p:cNvPr id="11" name="図 10" descr="グラフ&#10;&#10;中程度の精度で自動的に生成された説明">
            <a:extLst>
              <a:ext uri="{FF2B5EF4-FFF2-40B4-BE49-F238E27FC236}">
                <a16:creationId xmlns:a16="http://schemas.microsoft.com/office/drawing/2014/main" id="{3F85C78E-0083-26CE-4B76-08577FE800B9}"/>
              </a:ext>
            </a:extLst>
          </p:cNvPr>
          <p:cNvPicPr>
            <a:picLocks noChangeAspect="1"/>
          </p:cNvPicPr>
          <p:nvPr/>
        </p:nvPicPr>
        <p:blipFill rotWithShape="1">
          <a:blip r:embed="rId6"/>
          <a:srcRect l="30258" r="29545"/>
          <a:stretch/>
        </p:blipFill>
        <p:spPr>
          <a:xfrm>
            <a:off x="2865864" y="3161371"/>
            <a:ext cx="2042068" cy="3060700"/>
          </a:xfrm>
          <a:prstGeom prst="rect">
            <a:avLst/>
          </a:prstGeom>
        </p:spPr>
      </p:pic>
      <p:sp>
        <p:nvSpPr>
          <p:cNvPr id="12" name="テキスト ボックス 11">
            <a:extLst>
              <a:ext uri="{FF2B5EF4-FFF2-40B4-BE49-F238E27FC236}">
                <a16:creationId xmlns:a16="http://schemas.microsoft.com/office/drawing/2014/main" id="{33AE633C-BC2F-89BF-2EA8-B8F62664CD2E}"/>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0</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2F5A8FE2-B85D-2D4A-3A73-C60B8ECC5BA0}"/>
              </a:ext>
            </a:extLst>
          </p:cNvPr>
          <p:cNvPicPr>
            <a:picLocks noChangeAspect="1"/>
          </p:cNvPicPr>
          <p:nvPr/>
        </p:nvPicPr>
        <p:blipFill>
          <a:blip r:embed="rId7"/>
          <a:stretch>
            <a:fillRect/>
          </a:stretch>
        </p:blipFill>
        <p:spPr>
          <a:xfrm>
            <a:off x="3153932" y="368300"/>
            <a:ext cx="3623920" cy="2486412"/>
          </a:xfrm>
          <a:prstGeom prst="rect">
            <a:avLst/>
          </a:prstGeom>
        </p:spPr>
      </p:pic>
      <p:sp>
        <p:nvSpPr>
          <p:cNvPr id="15" name="テキスト ボックス 14">
            <a:extLst>
              <a:ext uri="{FF2B5EF4-FFF2-40B4-BE49-F238E27FC236}">
                <a16:creationId xmlns:a16="http://schemas.microsoft.com/office/drawing/2014/main" id="{300CDAB5-4270-930D-297E-C3EE38E58754}"/>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4CBD60B4-83ED-736A-6C18-0F148BD6C5FB}"/>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4D9E0953-95CD-64B0-CAD6-6EF26181525F}"/>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1" name="Oval 20">
            <a:extLst>
              <a:ext uri="{FF2B5EF4-FFF2-40B4-BE49-F238E27FC236}">
                <a16:creationId xmlns:a16="http://schemas.microsoft.com/office/drawing/2014/main" id="{BA0D9631-60A4-426B-9619-364D84B7C97E}"/>
              </a:ext>
            </a:extLst>
          </p:cNvPr>
          <p:cNvSpPr/>
          <p:nvPr/>
        </p:nvSpPr>
        <p:spPr>
          <a:xfrm>
            <a:off x="4491626" y="1477883"/>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9" name="スライド番号プレースホルダー 18">
            <a:extLst>
              <a:ext uri="{FF2B5EF4-FFF2-40B4-BE49-F238E27FC236}">
                <a16:creationId xmlns:a16="http://schemas.microsoft.com/office/drawing/2014/main" id="{80BF50ED-1BB3-3D3C-179C-F6FF059DA824}"/>
              </a:ext>
            </a:extLst>
          </p:cNvPr>
          <p:cNvSpPr>
            <a:spLocks noGrp="1"/>
          </p:cNvSpPr>
          <p:nvPr>
            <p:ph type="sldNum" sz="quarter" idx="12"/>
          </p:nvPr>
        </p:nvSpPr>
        <p:spPr/>
        <p:txBody>
          <a:bodyPr/>
          <a:lstStyle/>
          <a:p>
            <a:fld id="{3FCAA5CF-CEFA-6642-99C5-E9531BABDF8B}" type="slidenum">
              <a:rPr kumimoji="1" lang="ja-JP" altLang="en-US" smtClean="0"/>
              <a:t>46</a:t>
            </a:fld>
            <a:endParaRPr kumimoji="1" lang="ja-JP" altLang="en-US"/>
          </a:p>
        </p:txBody>
      </p:sp>
    </p:spTree>
    <p:extLst>
      <p:ext uri="{BB962C8B-B14F-4D97-AF65-F5344CB8AC3E}">
        <p14:creationId xmlns:p14="http://schemas.microsoft.com/office/powerpoint/2010/main" val="99743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C7A8-FA67-047D-C090-294B7DE1FB7E}"/>
            </a:ext>
          </a:extLst>
        </p:cNvPr>
        <p:cNvGrpSpPr/>
        <p:nvPr/>
      </p:nvGrpSpPr>
      <p:grpSpPr>
        <a:xfrm>
          <a:off x="0" y="0"/>
          <a:ext cx="0" cy="0"/>
          <a:chOff x="0" y="0"/>
          <a:chExt cx="0" cy="0"/>
        </a:xfrm>
      </p:grpSpPr>
      <p:pic>
        <p:nvPicPr>
          <p:cNvPr id="10" name="図 9" descr="ダイアグラム&#10;&#10;自動的に生成された説明">
            <a:extLst>
              <a:ext uri="{FF2B5EF4-FFF2-40B4-BE49-F238E27FC236}">
                <a16:creationId xmlns:a16="http://schemas.microsoft.com/office/drawing/2014/main" id="{94DBD631-0EE5-1A03-9CDD-C417BB98DB40}"/>
              </a:ext>
            </a:extLst>
          </p:cNvPr>
          <p:cNvPicPr>
            <a:picLocks noChangeAspect="1"/>
          </p:cNvPicPr>
          <p:nvPr/>
        </p:nvPicPr>
        <p:blipFill rotWithShape="1">
          <a:blip r:embed="rId2"/>
          <a:srcRect l="29014" r="28839"/>
          <a:stretch/>
        </p:blipFill>
        <p:spPr>
          <a:xfrm>
            <a:off x="8636000" y="410517"/>
            <a:ext cx="2141034" cy="3060700"/>
          </a:xfrm>
          <a:prstGeom prst="rect">
            <a:avLst/>
          </a:prstGeom>
        </p:spPr>
      </p:pic>
      <p:pic>
        <p:nvPicPr>
          <p:cNvPr id="6" name="図 5" descr="ダイアグラム&#10;&#10;自動的に生成された説明">
            <a:extLst>
              <a:ext uri="{FF2B5EF4-FFF2-40B4-BE49-F238E27FC236}">
                <a16:creationId xmlns:a16="http://schemas.microsoft.com/office/drawing/2014/main" id="{D54A2AF6-B32F-B79E-3543-C9FAE80DDE7F}"/>
              </a:ext>
            </a:extLst>
          </p:cNvPr>
          <p:cNvPicPr>
            <a:picLocks noChangeAspect="1"/>
          </p:cNvPicPr>
          <p:nvPr/>
        </p:nvPicPr>
        <p:blipFill>
          <a:blip r:embed="rId3"/>
          <a:stretch>
            <a:fillRect/>
          </a:stretch>
        </p:blipFill>
        <p:spPr>
          <a:xfrm>
            <a:off x="7112000" y="3354583"/>
            <a:ext cx="5080000" cy="3060700"/>
          </a:xfrm>
          <a:prstGeom prst="rect">
            <a:avLst/>
          </a:prstGeom>
        </p:spPr>
      </p:pic>
      <p:sp>
        <p:nvSpPr>
          <p:cNvPr id="12" name="テキスト ボックス 11">
            <a:extLst>
              <a:ext uri="{FF2B5EF4-FFF2-40B4-BE49-F238E27FC236}">
                <a16:creationId xmlns:a16="http://schemas.microsoft.com/office/drawing/2014/main" id="{081AB37F-DAFC-8FBC-5E64-8639522A8894}"/>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1</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AA84C5B5-4FA7-6566-B12A-01548578144C}"/>
              </a:ext>
            </a:extLst>
          </p:cNvPr>
          <p:cNvPicPr>
            <a:picLocks noChangeAspect="1"/>
          </p:cNvPicPr>
          <p:nvPr/>
        </p:nvPicPr>
        <p:blipFill rotWithShape="1">
          <a:blip r:embed="rId4"/>
          <a:srcRect l="2080"/>
          <a:stretch/>
        </p:blipFill>
        <p:spPr>
          <a:xfrm>
            <a:off x="3229336" y="368300"/>
            <a:ext cx="3548515" cy="2486412"/>
          </a:xfrm>
          <a:prstGeom prst="rect">
            <a:avLst/>
          </a:prstGeom>
        </p:spPr>
      </p:pic>
      <p:sp>
        <p:nvSpPr>
          <p:cNvPr id="15" name="テキスト ボックス 14">
            <a:extLst>
              <a:ext uri="{FF2B5EF4-FFF2-40B4-BE49-F238E27FC236}">
                <a16:creationId xmlns:a16="http://schemas.microsoft.com/office/drawing/2014/main" id="{5FD77012-A9B3-FC94-8037-3AE927F47CAC}"/>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F753BB1F-D4D0-1534-C034-E098A7E00A1F}"/>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F25AB5F2-19B2-A323-2EDB-758B1A2CC8FF}"/>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 name="Oval 20">
            <a:extLst>
              <a:ext uri="{FF2B5EF4-FFF2-40B4-BE49-F238E27FC236}">
                <a16:creationId xmlns:a16="http://schemas.microsoft.com/office/drawing/2014/main" id="{9179D222-B00C-2DFE-B39D-5ED991D74836}"/>
              </a:ext>
            </a:extLst>
          </p:cNvPr>
          <p:cNvSpPr/>
          <p:nvPr/>
        </p:nvSpPr>
        <p:spPr>
          <a:xfrm>
            <a:off x="3778041" y="1487101"/>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18" name="図 17" descr="ダイアグラム&#10;&#10;中程度の精度で自動的に生成された説明">
            <a:extLst>
              <a:ext uri="{FF2B5EF4-FFF2-40B4-BE49-F238E27FC236}">
                <a16:creationId xmlns:a16="http://schemas.microsoft.com/office/drawing/2014/main" id="{E40560BA-4D05-B4CA-E876-44D5B409E2EF}"/>
              </a:ext>
            </a:extLst>
          </p:cNvPr>
          <p:cNvPicPr>
            <a:picLocks noChangeAspect="1"/>
          </p:cNvPicPr>
          <p:nvPr/>
        </p:nvPicPr>
        <p:blipFill rotWithShape="1">
          <a:blip r:embed="rId5"/>
          <a:srcRect l="31138" r="28664"/>
          <a:stretch/>
        </p:blipFill>
        <p:spPr>
          <a:xfrm>
            <a:off x="5221997" y="3163879"/>
            <a:ext cx="2042068" cy="3060700"/>
          </a:xfrm>
          <a:prstGeom prst="rect">
            <a:avLst/>
          </a:prstGeom>
        </p:spPr>
      </p:pic>
      <p:pic>
        <p:nvPicPr>
          <p:cNvPr id="20" name="図 19" descr="ダイアグラム&#10;&#10;自動的に生成された説明">
            <a:extLst>
              <a:ext uri="{FF2B5EF4-FFF2-40B4-BE49-F238E27FC236}">
                <a16:creationId xmlns:a16="http://schemas.microsoft.com/office/drawing/2014/main" id="{AD05CE01-4B4A-F439-64E5-DD1CB0EF71F1}"/>
              </a:ext>
            </a:extLst>
          </p:cNvPr>
          <p:cNvPicPr>
            <a:picLocks noChangeAspect="1"/>
          </p:cNvPicPr>
          <p:nvPr/>
        </p:nvPicPr>
        <p:blipFill rotWithShape="1">
          <a:blip r:embed="rId6"/>
          <a:srcRect l="29802" r="30000"/>
          <a:stretch/>
        </p:blipFill>
        <p:spPr>
          <a:xfrm>
            <a:off x="487986" y="3160638"/>
            <a:ext cx="2042068" cy="3060700"/>
          </a:xfrm>
          <a:prstGeom prst="rect">
            <a:avLst/>
          </a:prstGeom>
        </p:spPr>
      </p:pic>
      <p:sp>
        <p:nvSpPr>
          <p:cNvPr id="21" name="テキスト ボックス 20">
            <a:extLst>
              <a:ext uri="{FF2B5EF4-FFF2-40B4-BE49-F238E27FC236}">
                <a16:creationId xmlns:a16="http://schemas.microsoft.com/office/drawing/2014/main" id="{81BC1B3B-D378-2A3A-E4EA-3392EE766E93}"/>
              </a:ext>
            </a:extLst>
          </p:cNvPr>
          <p:cNvSpPr txBox="1"/>
          <p:nvPr/>
        </p:nvSpPr>
        <p:spPr>
          <a:xfrm>
            <a:off x="3002681" y="4506322"/>
            <a:ext cx="1768433" cy="369332"/>
          </a:xfrm>
          <a:prstGeom prst="rect">
            <a:avLst/>
          </a:prstGeom>
          <a:noFill/>
        </p:spPr>
        <p:txBody>
          <a:bodyPr wrap="none" rtlCol="0">
            <a:spAutoFit/>
          </a:bodyPr>
          <a:lstStyle/>
          <a:p>
            <a:r>
              <a:rPr kumimoji="1" lang="en-US" altLang="ja-JP" dirty="0"/>
              <a:t>Does not exist.</a:t>
            </a:r>
            <a:endParaRPr kumimoji="1" lang="ja-JP" altLang="en-US"/>
          </a:p>
        </p:txBody>
      </p:sp>
      <p:sp>
        <p:nvSpPr>
          <p:cNvPr id="3" name="スライド番号プレースホルダー 2">
            <a:extLst>
              <a:ext uri="{FF2B5EF4-FFF2-40B4-BE49-F238E27FC236}">
                <a16:creationId xmlns:a16="http://schemas.microsoft.com/office/drawing/2014/main" id="{92070A25-14AC-FF2A-EE80-97AD632DEAA2}"/>
              </a:ext>
            </a:extLst>
          </p:cNvPr>
          <p:cNvSpPr>
            <a:spLocks noGrp="1"/>
          </p:cNvSpPr>
          <p:nvPr>
            <p:ph type="sldNum" sz="quarter" idx="12"/>
          </p:nvPr>
        </p:nvSpPr>
        <p:spPr/>
        <p:txBody>
          <a:bodyPr/>
          <a:lstStyle/>
          <a:p>
            <a:fld id="{3FCAA5CF-CEFA-6642-99C5-E9531BABDF8B}" type="slidenum">
              <a:rPr kumimoji="1" lang="ja-JP" altLang="en-US" smtClean="0"/>
              <a:t>47</a:t>
            </a:fld>
            <a:endParaRPr kumimoji="1" lang="ja-JP" altLang="en-US"/>
          </a:p>
        </p:txBody>
      </p:sp>
    </p:spTree>
    <p:extLst>
      <p:ext uri="{BB962C8B-B14F-4D97-AF65-F5344CB8AC3E}">
        <p14:creationId xmlns:p14="http://schemas.microsoft.com/office/powerpoint/2010/main" val="572326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DB6D6-83E6-BF68-F2EC-3B2CBA824ED5}"/>
            </a:ext>
          </a:extLst>
        </p:cNvPr>
        <p:cNvGrpSpPr/>
        <p:nvPr/>
      </p:nvGrpSpPr>
      <p:grpSpPr>
        <a:xfrm>
          <a:off x="0" y="0"/>
          <a:ext cx="0" cy="0"/>
          <a:chOff x="0" y="0"/>
          <a:chExt cx="0" cy="0"/>
        </a:xfrm>
      </p:grpSpPr>
      <p:pic>
        <p:nvPicPr>
          <p:cNvPr id="13" name="図 12" descr="ダイアグラム&#10;&#10;自動的に生成された説明">
            <a:extLst>
              <a:ext uri="{FF2B5EF4-FFF2-40B4-BE49-F238E27FC236}">
                <a16:creationId xmlns:a16="http://schemas.microsoft.com/office/drawing/2014/main" id="{621D003B-1541-8028-4793-E03D4DC28B1C}"/>
              </a:ext>
            </a:extLst>
          </p:cNvPr>
          <p:cNvPicPr>
            <a:picLocks noChangeAspect="1"/>
          </p:cNvPicPr>
          <p:nvPr/>
        </p:nvPicPr>
        <p:blipFill rotWithShape="1">
          <a:blip r:embed="rId2"/>
          <a:srcRect l="29328" r="28663"/>
          <a:stretch/>
        </p:blipFill>
        <p:spPr>
          <a:xfrm>
            <a:off x="8699778" y="368300"/>
            <a:ext cx="2134072" cy="3060700"/>
          </a:xfrm>
          <a:prstGeom prst="rect">
            <a:avLst/>
          </a:prstGeom>
        </p:spPr>
      </p:pic>
      <p:sp>
        <p:nvSpPr>
          <p:cNvPr id="12" name="テキスト ボックス 11">
            <a:extLst>
              <a:ext uri="{FF2B5EF4-FFF2-40B4-BE49-F238E27FC236}">
                <a16:creationId xmlns:a16="http://schemas.microsoft.com/office/drawing/2014/main" id="{EBCF696A-71A3-B7B6-9AD6-870B4905246D}"/>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2</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A91A21C5-3410-8B5E-C7E5-39A16E8CE33A}"/>
              </a:ext>
            </a:extLst>
          </p:cNvPr>
          <p:cNvPicPr>
            <a:picLocks noChangeAspect="1"/>
          </p:cNvPicPr>
          <p:nvPr/>
        </p:nvPicPr>
        <p:blipFill>
          <a:blip r:embed="rId3"/>
          <a:stretch>
            <a:fillRect/>
          </a:stretch>
        </p:blipFill>
        <p:spPr>
          <a:xfrm>
            <a:off x="3153932" y="368300"/>
            <a:ext cx="3623920" cy="2486412"/>
          </a:xfrm>
          <a:prstGeom prst="rect">
            <a:avLst/>
          </a:prstGeom>
        </p:spPr>
      </p:pic>
      <p:sp>
        <p:nvSpPr>
          <p:cNvPr id="15" name="テキスト ボックス 14">
            <a:extLst>
              <a:ext uri="{FF2B5EF4-FFF2-40B4-BE49-F238E27FC236}">
                <a16:creationId xmlns:a16="http://schemas.microsoft.com/office/drawing/2014/main" id="{14A10FD4-39F3-4F04-234A-7E6622470AF5}"/>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A12BCEB4-3C1D-EFEB-6F0F-A0471D7977FA}"/>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26447A4B-D358-9A3E-4E7D-1E58215B952C}"/>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1" name="Oval 20">
            <a:extLst>
              <a:ext uri="{FF2B5EF4-FFF2-40B4-BE49-F238E27FC236}">
                <a16:creationId xmlns:a16="http://schemas.microsoft.com/office/drawing/2014/main" id="{69864874-49A1-C644-E74A-695D66A342D2}"/>
              </a:ext>
            </a:extLst>
          </p:cNvPr>
          <p:cNvSpPr/>
          <p:nvPr/>
        </p:nvSpPr>
        <p:spPr>
          <a:xfrm>
            <a:off x="4144385" y="911642"/>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4" name="図 3" descr="ダイアグラム&#10;&#10;自動的に生成された説明">
            <a:extLst>
              <a:ext uri="{FF2B5EF4-FFF2-40B4-BE49-F238E27FC236}">
                <a16:creationId xmlns:a16="http://schemas.microsoft.com/office/drawing/2014/main" id="{3B3E57DC-84B8-4CB2-B435-185514EA9513}"/>
              </a:ext>
            </a:extLst>
          </p:cNvPr>
          <p:cNvPicPr>
            <a:picLocks noChangeAspect="1"/>
          </p:cNvPicPr>
          <p:nvPr/>
        </p:nvPicPr>
        <p:blipFill rotWithShape="1">
          <a:blip r:embed="rId4"/>
          <a:srcRect l="30751" r="29051"/>
          <a:stretch/>
        </p:blipFill>
        <p:spPr>
          <a:xfrm>
            <a:off x="522712" y="3158385"/>
            <a:ext cx="2042068" cy="3060700"/>
          </a:xfrm>
          <a:prstGeom prst="rect">
            <a:avLst/>
          </a:prstGeom>
        </p:spPr>
      </p:pic>
      <p:pic>
        <p:nvPicPr>
          <p:cNvPr id="8" name="図 7" descr="グラフ&#10;&#10;中程度の精度で自動的に生成された説明">
            <a:extLst>
              <a:ext uri="{FF2B5EF4-FFF2-40B4-BE49-F238E27FC236}">
                <a16:creationId xmlns:a16="http://schemas.microsoft.com/office/drawing/2014/main" id="{15221825-DF31-8745-575D-E4C52D366365}"/>
              </a:ext>
            </a:extLst>
          </p:cNvPr>
          <p:cNvPicPr>
            <a:picLocks noChangeAspect="1"/>
          </p:cNvPicPr>
          <p:nvPr/>
        </p:nvPicPr>
        <p:blipFill rotWithShape="1">
          <a:blip r:embed="rId5"/>
          <a:srcRect l="29882" t="-533" r="28781" b="533"/>
          <a:stretch/>
        </p:blipFill>
        <p:spPr>
          <a:xfrm>
            <a:off x="5209016" y="3158385"/>
            <a:ext cx="2099920" cy="3060700"/>
          </a:xfrm>
          <a:prstGeom prst="rect">
            <a:avLst/>
          </a:prstGeom>
        </p:spPr>
      </p:pic>
      <p:pic>
        <p:nvPicPr>
          <p:cNvPr id="19" name="図 18" descr="ダイアグラム, 設計図&#10;&#10;自動的に生成された説明">
            <a:extLst>
              <a:ext uri="{FF2B5EF4-FFF2-40B4-BE49-F238E27FC236}">
                <a16:creationId xmlns:a16="http://schemas.microsoft.com/office/drawing/2014/main" id="{1DB2FF9E-3E18-C8F7-8EF4-C2480AE0958E}"/>
              </a:ext>
            </a:extLst>
          </p:cNvPr>
          <p:cNvPicPr>
            <a:picLocks noChangeAspect="1"/>
          </p:cNvPicPr>
          <p:nvPr/>
        </p:nvPicPr>
        <p:blipFill>
          <a:blip r:embed="rId6"/>
          <a:stretch>
            <a:fillRect/>
          </a:stretch>
        </p:blipFill>
        <p:spPr>
          <a:xfrm>
            <a:off x="7112000" y="3362325"/>
            <a:ext cx="5080000" cy="3060700"/>
          </a:xfrm>
          <a:prstGeom prst="rect">
            <a:avLst/>
          </a:prstGeom>
        </p:spPr>
      </p:pic>
      <p:sp>
        <p:nvSpPr>
          <p:cNvPr id="20" name="テキスト ボックス 19">
            <a:extLst>
              <a:ext uri="{FF2B5EF4-FFF2-40B4-BE49-F238E27FC236}">
                <a16:creationId xmlns:a16="http://schemas.microsoft.com/office/drawing/2014/main" id="{50F51996-F8A8-F15B-D853-655EB4FA3114}"/>
              </a:ext>
            </a:extLst>
          </p:cNvPr>
          <p:cNvSpPr txBox="1"/>
          <p:nvPr/>
        </p:nvSpPr>
        <p:spPr>
          <a:xfrm>
            <a:off x="3002681" y="4506322"/>
            <a:ext cx="1768433" cy="369332"/>
          </a:xfrm>
          <a:prstGeom prst="rect">
            <a:avLst/>
          </a:prstGeom>
          <a:noFill/>
        </p:spPr>
        <p:txBody>
          <a:bodyPr wrap="none" rtlCol="0">
            <a:spAutoFit/>
          </a:bodyPr>
          <a:lstStyle/>
          <a:p>
            <a:r>
              <a:rPr kumimoji="1" lang="en-US" altLang="ja-JP" dirty="0"/>
              <a:t>Does not exist.</a:t>
            </a:r>
            <a:endParaRPr kumimoji="1" lang="ja-JP" altLang="en-US"/>
          </a:p>
        </p:txBody>
      </p:sp>
      <p:sp>
        <p:nvSpPr>
          <p:cNvPr id="22" name="スライド番号プレースホルダー 21">
            <a:extLst>
              <a:ext uri="{FF2B5EF4-FFF2-40B4-BE49-F238E27FC236}">
                <a16:creationId xmlns:a16="http://schemas.microsoft.com/office/drawing/2014/main" id="{621AE151-151C-0ADA-87E3-EFF739E2F81D}"/>
              </a:ext>
            </a:extLst>
          </p:cNvPr>
          <p:cNvSpPr>
            <a:spLocks noGrp="1"/>
          </p:cNvSpPr>
          <p:nvPr>
            <p:ph type="sldNum" sz="quarter" idx="12"/>
          </p:nvPr>
        </p:nvSpPr>
        <p:spPr/>
        <p:txBody>
          <a:bodyPr/>
          <a:lstStyle/>
          <a:p>
            <a:fld id="{3FCAA5CF-CEFA-6642-99C5-E9531BABDF8B}" type="slidenum">
              <a:rPr kumimoji="1" lang="ja-JP" altLang="en-US" smtClean="0"/>
              <a:t>48</a:t>
            </a:fld>
            <a:endParaRPr kumimoji="1" lang="ja-JP" altLang="en-US"/>
          </a:p>
        </p:txBody>
      </p:sp>
    </p:spTree>
    <p:extLst>
      <p:ext uri="{BB962C8B-B14F-4D97-AF65-F5344CB8AC3E}">
        <p14:creationId xmlns:p14="http://schemas.microsoft.com/office/powerpoint/2010/main" val="365369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E3FA0-6FDD-E982-7D53-C5C12D30207C}"/>
            </a:ext>
          </a:extLst>
        </p:cNvPr>
        <p:cNvGrpSpPr/>
        <p:nvPr/>
      </p:nvGrpSpPr>
      <p:grpSpPr>
        <a:xfrm>
          <a:off x="0" y="0"/>
          <a:ext cx="0" cy="0"/>
          <a:chOff x="0" y="0"/>
          <a:chExt cx="0" cy="0"/>
        </a:xfrm>
      </p:grpSpPr>
      <p:pic>
        <p:nvPicPr>
          <p:cNvPr id="18" name="図 17" descr="ダイアグラム&#10;&#10;自動的に生成された説明">
            <a:extLst>
              <a:ext uri="{FF2B5EF4-FFF2-40B4-BE49-F238E27FC236}">
                <a16:creationId xmlns:a16="http://schemas.microsoft.com/office/drawing/2014/main" id="{D0C0516D-AC84-44C2-9BDB-FD45E958D132}"/>
              </a:ext>
            </a:extLst>
          </p:cNvPr>
          <p:cNvPicPr>
            <a:picLocks noChangeAspect="1"/>
          </p:cNvPicPr>
          <p:nvPr/>
        </p:nvPicPr>
        <p:blipFill rotWithShape="1">
          <a:blip r:embed="rId2"/>
          <a:srcRect l="28662" r="30001"/>
          <a:stretch/>
        </p:blipFill>
        <p:spPr>
          <a:xfrm>
            <a:off x="8716853" y="368300"/>
            <a:ext cx="2099922" cy="3060700"/>
          </a:xfrm>
          <a:prstGeom prst="rect">
            <a:avLst/>
          </a:prstGeom>
        </p:spPr>
      </p:pic>
      <p:sp>
        <p:nvSpPr>
          <p:cNvPr id="12" name="テキスト ボックス 11">
            <a:extLst>
              <a:ext uri="{FF2B5EF4-FFF2-40B4-BE49-F238E27FC236}">
                <a16:creationId xmlns:a16="http://schemas.microsoft.com/office/drawing/2014/main" id="{F96CF3D0-36BF-FBB9-0632-A029D7638334}"/>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3</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D7052C7B-6276-0D62-23FF-0CEEBF8060EF}"/>
              </a:ext>
            </a:extLst>
          </p:cNvPr>
          <p:cNvPicPr>
            <a:picLocks noChangeAspect="1"/>
          </p:cNvPicPr>
          <p:nvPr/>
        </p:nvPicPr>
        <p:blipFill>
          <a:blip r:embed="rId3"/>
          <a:stretch>
            <a:fillRect/>
          </a:stretch>
        </p:blipFill>
        <p:spPr>
          <a:xfrm>
            <a:off x="3153932" y="368300"/>
            <a:ext cx="3623920" cy="2486412"/>
          </a:xfrm>
          <a:prstGeom prst="rect">
            <a:avLst/>
          </a:prstGeom>
        </p:spPr>
      </p:pic>
      <p:sp>
        <p:nvSpPr>
          <p:cNvPr id="15" name="テキスト ボックス 14">
            <a:extLst>
              <a:ext uri="{FF2B5EF4-FFF2-40B4-BE49-F238E27FC236}">
                <a16:creationId xmlns:a16="http://schemas.microsoft.com/office/drawing/2014/main" id="{074C503E-46CA-68DC-48A9-F5B21B23BC39}"/>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5F735407-8436-CB54-B9F5-435F89211265}"/>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B4439347-43E5-67CE-434B-357B5968E08D}"/>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1" name="Oval 20">
            <a:extLst>
              <a:ext uri="{FF2B5EF4-FFF2-40B4-BE49-F238E27FC236}">
                <a16:creationId xmlns:a16="http://schemas.microsoft.com/office/drawing/2014/main" id="{50692149-29E8-134D-E57B-FAD09A000301}"/>
              </a:ext>
            </a:extLst>
          </p:cNvPr>
          <p:cNvSpPr/>
          <p:nvPr/>
        </p:nvSpPr>
        <p:spPr>
          <a:xfrm>
            <a:off x="4847280" y="926893"/>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10" name="図 9" descr="ダイアグラム, 設計図&#10;&#10;自動的に生成された説明">
            <a:extLst>
              <a:ext uri="{FF2B5EF4-FFF2-40B4-BE49-F238E27FC236}">
                <a16:creationId xmlns:a16="http://schemas.microsoft.com/office/drawing/2014/main" id="{50DD9AA0-945B-FCD3-0288-4219DE58560F}"/>
              </a:ext>
            </a:extLst>
          </p:cNvPr>
          <p:cNvPicPr>
            <a:picLocks noChangeAspect="1"/>
          </p:cNvPicPr>
          <p:nvPr/>
        </p:nvPicPr>
        <p:blipFill>
          <a:blip r:embed="rId4"/>
          <a:stretch>
            <a:fillRect/>
          </a:stretch>
        </p:blipFill>
        <p:spPr>
          <a:xfrm>
            <a:off x="7065740" y="3362325"/>
            <a:ext cx="5080000" cy="3060700"/>
          </a:xfrm>
          <a:prstGeom prst="rect">
            <a:avLst/>
          </a:prstGeom>
        </p:spPr>
      </p:pic>
      <p:sp>
        <p:nvSpPr>
          <p:cNvPr id="20" name="テキスト ボックス 19">
            <a:extLst>
              <a:ext uri="{FF2B5EF4-FFF2-40B4-BE49-F238E27FC236}">
                <a16:creationId xmlns:a16="http://schemas.microsoft.com/office/drawing/2014/main" id="{35387E4A-D53B-15CB-051F-D578A859A026}"/>
              </a:ext>
            </a:extLst>
          </p:cNvPr>
          <p:cNvSpPr txBox="1"/>
          <p:nvPr/>
        </p:nvSpPr>
        <p:spPr>
          <a:xfrm>
            <a:off x="3002681" y="4506322"/>
            <a:ext cx="1768433" cy="369332"/>
          </a:xfrm>
          <a:prstGeom prst="rect">
            <a:avLst/>
          </a:prstGeom>
          <a:noFill/>
        </p:spPr>
        <p:txBody>
          <a:bodyPr wrap="none" rtlCol="0">
            <a:spAutoFit/>
          </a:bodyPr>
          <a:lstStyle/>
          <a:p>
            <a:r>
              <a:rPr kumimoji="1" lang="en-US" altLang="ja-JP" dirty="0"/>
              <a:t>Does not exist.</a:t>
            </a:r>
            <a:endParaRPr kumimoji="1" lang="ja-JP" altLang="en-US"/>
          </a:p>
        </p:txBody>
      </p:sp>
      <p:pic>
        <p:nvPicPr>
          <p:cNvPr id="3" name="図 2" descr="ダイアグラム&#10;&#10;自動的に生成された説明">
            <a:extLst>
              <a:ext uri="{FF2B5EF4-FFF2-40B4-BE49-F238E27FC236}">
                <a16:creationId xmlns:a16="http://schemas.microsoft.com/office/drawing/2014/main" id="{7862FF1F-70BC-84BC-E67A-F87A3C0AA66C}"/>
              </a:ext>
            </a:extLst>
          </p:cNvPr>
          <p:cNvPicPr>
            <a:picLocks noChangeAspect="1"/>
          </p:cNvPicPr>
          <p:nvPr/>
        </p:nvPicPr>
        <p:blipFill rotWithShape="1">
          <a:blip r:embed="rId5"/>
          <a:srcRect l="30000" r="28663"/>
          <a:stretch/>
        </p:blipFill>
        <p:spPr>
          <a:xfrm>
            <a:off x="508282" y="3158385"/>
            <a:ext cx="2099920" cy="3060700"/>
          </a:xfrm>
          <a:prstGeom prst="rect">
            <a:avLst/>
          </a:prstGeom>
        </p:spPr>
      </p:pic>
      <p:pic>
        <p:nvPicPr>
          <p:cNvPr id="7" name="図 6" descr="グラフ&#10;&#10;自動的に生成された説明">
            <a:extLst>
              <a:ext uri="{FF2B5EF4-FFF2-40B4-BE49-F238E27FC236}">
                <a16:creationId xmlns:a16="http://schemas.microsoft.com/office/drawing/2014/main" id="{D605AB12-3DC3-97EC-BDBE-C6D673B9FAA5}"/>
              </a:ext>
            </a:extLst>
          </p:cNvPr>
          <p:cNvPicPr>
            <a:picLocks noChangeAspect="1"/>
          </p:cNvPicPr>
          <p:nvPr/>
        </p:nvPicPr>
        <p:blipFill rotWithShape="1">
          <a:blip r:embed="rId6"/>
          <a:srcRect l="30000" r="28663"/>
          <a:stretch/>
        </p:blipFill>
        <p:spPr>
          <a:xfrm>
            <a:off x="5253885" y="3158385"/>
            <a:ext cx="2099921" cy="3060700"/>
          </a:xfrm>
          <a:prstGeom prst="rect">
            <a:avLst/>
          </a:prstGeom>
        </p:spPr>
      </p:pic>
      <p:sp>
        <p:nvSpPr>
          <p:cNvPr id="22" name="スライド番号プレースホルダー 21">
            <a:extLst>
              <a:ext uri="{FF2B5EF4-FFF2-40B4-BE49-F238E27FC236}">
                <a16:creationId xmlns:a16="http://schemas.microsoft.com/office/drawing/2014/main" id="{5C20F97B-6CF4-97C9-B675-5545E077F602}"/>
              </a:ext>
            </a:extLst>
          </p:cNvPr>
          <p:cNvSpPr>
            <a:spLocks noGrp="1"/>
          </p:cNvSpPr>
          <p:nvPr>
            <p:ph type="sldNum" sz="quarter" idx="12"/>
          </p:nvPr>
        </p:nvSpPr>
        <p:spPr/>
        <p:txBody>
          <a:bodyPr/>
          <a:lstStyle/>
          <a:p>
            <a:fld id="{3FCAA5CF-CEFA-6642-99C5-E9531BABDF8B}" type="slidenum">
              <a:rPr kumimoji="1" lang="ja-JP" altLang="en-US" smtClean="0"/>
              <a:t>49</a:t>
            </a:fld>
            <a:endParaRPr kumimoji="1" lang="ja-JP" altLang="en-US"/>
          </a:p>
        </p:txBody>
      </p:sp>
    </p:spTree>
    <p:extLst>
      <p:ext uri="{BB962C8B-B14F-4D97-AF65-F5344CB8AC3E}">
        <p14:creationId xmlns:p14="http://schemas.microsoft.com/office/powerpoint/2010/main" val="2233310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0420E-57AD-3FAB-4C25-8F45726610D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6B2E58-3E19-B79C-0698-15A4A9837711}"/>
              </a:ext>
            </a:extLst>
          </p:cNvPr>
          <p:cNvSpPr>
            <a:spLocks noGrp="1"/>
          </p:cNvSpPr>
          <p:nvPr>
            <p:ph type="sldNum" sz="quarter" idx="12"/>
          </p:nvPr>
        </p:nvSpPr>
        <p:spPr/>
        <p:txBody>
          <a:bodyPr/>
          <a:lstStyle/>
          <a:p>
            <a:fld id="{3AB18A00-159B-FF42-B555-EA68349E8C07}" type="slidenum">
              <a:rPr lang="ja-JP" altLang="en-US" smtClean="0"/>
              <a:pPr/>
              <a:t>5</a:t>
            </a:fld>
            <a:endParaRPr lang="ja-JP" altLang="en-US"/>
          </a:p>
        </p:txBody>
      </p:sp>
      <p:sp>
        <p:nvSpPr>
          <p:cNvPr id="3" name="タイトル 2">
            <a:extLst>
              <a:ext uri="{FF2B5EF4-FFF2-40B4-BE49-F238E27FC236}">
                <a16:creationId xmlns:a16="http://schemas.microsoft.com/office/drawing/2014/main" id="{E7B15F53-8EC3-FF7F-A233-9F19E400FDFF}"/>
              </a:ext>
            </a:extLst>
          </p:cNvPr>
          <p:cNvSpPr>
            <a:spLocks noGrp="1"/>
          </p:cNvSpPr>
          <p:nvPr>
            <p:ph type="title"/>
          </p:nvPr>
        </p:nvSpPr>
        <p:spPr/>
        <p:txBody>
          <a:bodyPr>
            <a:normAutofit/>
          </a:bodyPr>
          <a:lstStyle/>
          <a:p>
            <a:r>
              <a:rPr kumimoji="1" lang="en-US" altLang="ja-JP" sz="4400" dirty="0">
                <a:latin typeface="Klee Medium" panose="02020600000000000000" pitchFamily="18" charset="-128"/>
                <a:ea typeface="Klee Medium" panose="02020600000000000000" pitchFamily="18" charset="-128"/>
              </a:rPr>
              <a:t>1. GroundBIRD</a:t>
            </a:r>
            <a:r>
              <a:rPr kumimoji="1" lang="ja-JP" altLang="en-US" sz="4400">
                <a:latin typeface="Klee Medium" panose="02020600000000000000" pitchFamily="18" charset="-128"/>
                <a:ea typeface="Klee Medium" panose="02020600000000000000" pitchFamily="18" charset="-128"/>
              </a:rPr>
              <a:t>望遠鏡について</a:t>
            </a:r>
            <a:endParaRPr kumimoji="1" lang="ja-JP" altLang="en-US"/>
          </a:p>
        </p:txBody>
      </p:sp>
      <p:pic>
        <p:nvPicPr>
          <p:cNvPr id="6" name="図 5" descr="マップ&#10;&#10;自動的に生成された説明">
            <a:extLst>
              <a:ext uri="{FF2B5EF4-FFF2-40B4-BE49-F238E27FC236}">
                <a16:creationId xmlns:a16="http://schemas.microsoft.com/office/drawing/2014/main" id="{3ACD5432-3F93-B79F-B084-EB6FC52E41C4}"/>
              </a:ext>
            </a:extLst>
          </p:cNvPr>
          <p:cNvPicPr>
            <a:picLocks noChangeAspect="1"/>
          </p:cNvPicPr>
          <p:nvPr/>
        </p:nvPicPr>
        <p:blipFill>
          <a:blip r:embed="rId3"/>
          <a:stretch>
            <a:fillRect/>
          </a:stretch>
        </p:blipFill>
        <p:spPr>
          <a:xfrm>
            <a:off x="6096000" y="2891115"/>
            <a:ext cx="5196977" cy="3283446"/>
          </a:xfrm>
          <a:prstGeom prst="rect">
            <a:avLst/>
          </a:prstGeom>
        </p:spPr>
      </p:pic>
      <p:pic>
        <p:nvPicPr>
          <p:cNvPr id="5" name="図 4" descr="屋外, グリーン, 駐車, 座る が含まれている画像&#10;&#10;自動的に生成された説明">
            <a:extLst>
              <a:ext uri="{FF2B5EF4-FFF2-40B4-BE49-F238E27FC236}">
                <a16:creationId xmlns:a16="http://schemas.microsoft.com/office/drawing/2014/main" id="{72C66D16-15F0-E811-D262-B49937744534}"/>
              </a:ext>
            </a:extLst>
          </p:cNvPr>
          <p:cNvPicPr>
            <a:picLocks noChangeAspect="1"/>
          </p:cNvPicPr>
          <p:nvPr/>
        </p:nvPicPr>
        <p:blipFill rotWithShape="1">
          <a:blip r:embed="rId4"/>
          <a:srcRect l="11913" r="10499" b="6998"/>
          <a:stretch/>
        </p:blipFill>
        <p:spPr>
          <a:xfrm>
            <a:off x="615362" y="1799798"/>
            <a:ext cx="4720914" cy="4244134"/>
          </a:xfrm>
          <a:prstGeom prst="rect">
            <a:avLst/>
          </a:prstGeom>
          <a:effectLst>
            <a:softEdge rad="63500"/>
          </a:effectLst>
        </p:spPr>
      </p:pic>
      <p:sp>
        <p:nvSpPr>
          <p:cNvPr id="10" name="テキスト ボックス 9">
            <a:extLst>
              <a:ext uri="{FF2B5EF4-FFF2-40B4-BE49-F238E27FC236}">
                <a16:creationId xmlns:a16="http://schemas.microsoft.com/office/drawing/2014/main" id="{9919789F-3E13-E5C5-4EC1-B2D46DEC8048}"/>
              </a:ext>
            </a:extLst>
          </p:cNvPr>
          <p:cNvSpPr txBox="1"/>
          <p:nvPr/>
        </p:nvSpPr>
        <p:spPr>
          <a:xfrm>
            <a:off x="5525694" y="1890540"/>
            <a:ext cx="6635150" cy="830997"/>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dirty="0">
                <a:latin typeface="Klee Medium" panose="02020600000000000000" pitchFamily="18" charset="-128"/>
                <a:ea typeface="Klee Medium" panose="02020600000000000000" pitchFamily="18" charset="-128"/>
              </a:rPr>
              <a:t>GroundBIRD</a:t>
            </a:r>
            <a:r>
              <a:rPr kumimoji="1" lang="ja-JP" altLang="en-US" sz="2400">
                <a:latin typeface="Klee Medium" panose="02020600000000000000" pitchFamily="18" charset="-128"/>
                <a:ea typeface="Klee Medium" panose="02020600000000000000" pitchFamily="18" charset="-128"/>
              </a:rPr>
              <a:t>は</a:t>
            </a:r>
            <a:r>
              <a:rPr lang="en-US" altLang="ja-JP" sz="2400" dirty="0">
                <a:latin typeface="Klee Medium" panose="02020600000000000000" pitchFamily="18" charset="-128"/>
                <a:ea typeface="Klee Medium" panose="02020600000000000000" pitchFamily="18" charset="-128"/>
              </a:rPr>
              <a:t>CMB</a:t>
            </a:r>
            <a:r>
              <a:rPr lang="ja-JP" altLang="en-US" sz="2400">
                <a:latin typeface="Klee Medium" panose="02020600000000000000" pitchFamily="18" charset="-128"/>
                <a:ea typeface="Klee Medium" panose="02020600000000000000" pitchFamily="18" charset="-128"/>
              </a:rPr>
              <a:t>の偏光観測を目的とした</a:t>
            </a:r>
            <a:endParaRPr lang="en-US" altLang="ja-JP" sz="2400" dirty="0">
              <a:latin typeface="Klee Medium" panose="02020600000000000000" pitchFamily="18" charset="-128"/>
              <a:ea typeface="Klee Medium" panose="02020600000000000000" pitchFamily="18" charset="-128"/>
            </a:endParaRPr>
          </a:p>
          <a:p>
            <a:r>
              <a:rPr lang="ja-JP" altLang="en-US" sz="2400">
                <a:latin typeface="Klee Medium" panose="02020600000000000000" pitchFamily="18" charset="-128"/>
                <a:ea typeface="Klee Medium" panose="02020600000000000000" pitchFamily="18" charset="-128"/>
              </a:rPr>
              <a:t>　地上望遠鏡</a:t>
            </a:r>
            <a:endParaRPr lang="en-US" altLang="ja-JP" sz="2400" dirty="0">
              <a:latin typeface="Klee Medium" panose="02020600000000000000" pitchFamily="18" charset="-128"/>
              <a:ea typeface="Klee Medium" panose="02020600000000000000" pitchFamily="18" charset="-128"/>
            </a:endParaRPr>
          </a:p>
        </p:txBody>
      </p:sp>
      <p:pic>
        <p:nvPicPr>
          <p:cNvPr id="7" name="図 6" descr="屋外, 草, フィールド, 建物 が含まれている画像&#10;&#10;自動的に生成された説明">
            <a:extLst>
              <a:ext uri="{FF2B5EF4-FFF2-40B4-BE49-F238E27FC236}">
                <a16:creationId xmlns:a16="http://schemas.microsoft.com/office/drawing/2014/main" id="{5D599299-9EC1-2745-9A92-C957EEFE56D4}"/>
              </a:ext>
            </a:extLst>
          </p:cNvPr>
          <p:cNvPicPr>
            <a:picLocks noChangeAspect="1"/>
          </p:cNvPicPr>
          <p:nvPr/>
        </p:nvPicPr>
        <p:blipFill>
          <a:blip r:embed="rId5"/>
          <a:stretch>
            <a:fillRect/>
          </a:stretch>
        </p:blipFill>
        <p:spPr>
          <a:xfrm>
            <a:off x="3477295" y="4012718"/>
            <a:ext cx="7648256" cy="2708757"/>
          </a:xfrm>
          <a:prstGeom prst="rect">
            <a:avLst/>
          </a:prstGeom>
          <a:effectLst>
            <a:glow rad="310421">
              <a:schemeClr val="bg1">
                <a:alpha val="86276"/>
              </a:schemeClr>
            </a:glow>
            <a:softEdge rad="0"/>
          </a:effectLst>
        </p:spPr>
      </p:pic>
    </p:spTree>
    <p:extLst>
      <p:ext uri="{BB962C8B-B14F-4D97-AF65-F5344CB8AC3E}">
        <p14:creationId xmlns:p14="http://schemas.microsoft.com/office/powerpoint/2010/main" val="4267844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FC19-09B5-9C8C-139F-83CBB8833405}"/>
            </a:ext>
          </a:extLst>
        </p:cNvPr>
        <p:cNvGrpSpPr/>
        <p:nvPr/>
      </p:nvGrpSpPr>
      <p:grpSpPr>
        <a:xfrm>
          <a:off x="0" y="0"/>
          <a:ext cx="0" cy="0"/>
          <a:chOff x="0" y="0"/>
          <a:chExt cx="0" cy="0"/>
        </a:xfrm>
      </p:grpSpPr>
      <p:pic>
        <p:nvPicPr>
          <p:cNvPr id="4" name="図 3" descr="ダイアグラム&#10;&#10;自動的に生成された説明">
            <a:extLst>
              <a:ext uri="{FF2B5EF4-FFF2-40B4-BE49-F238E27FC236}">
                <a16:creationId xmlns:a16="http://schemas.microsoft.com/office/drawing/2014/main" id="{55904472-B67B-9784-D136-44F4FFC61608}"/>
              </a:ext>
            </a:extLst>
          </p:cNvPr>
          <p:cNvPicPr>
            <a:picLocks noChangeAspect="1"/>
          </p:cNvPicPr>
          <p:nvPr/>
        </p:nvPicPr>
        <p:blipFill>
          <a:blip r:embed="rId2"/>
          <a:stretch>
            <a:fillRect/>
          </a:stretch>
        </p:blipFill>
        <p:spPr>
          <a:xfrm>
            <a:off x="7117034" y="3386783"/>
            <a:ext cx="5080000" cy="3060700"/>
          </a:xfrm>
          <a:prstGeom prst="rect">
            <a:avLst/>
          </a:prstGeom>
        </p:spPr>
      </p:pic>
      <p:sp>
        <p:nvSpPr>
          <p:cNvPr id="12" name="テキスト ボックス 11">
            <a:extLst>
              <a:ext uri="{FF2B5EF4-FFF2-40B4-BE49-F238E27FC236}">
                <a16:creationId xmlns:a16="http://schemas.microsoft.com/office/drawing/2014/main" id="{AC4658AC-133D-4465-DFA3-1D9AEB9DF0F9}"/>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a:t>
            </a:r>
            <a:r>
              <a:rPr lang="en-US" altLang="ja-JP" dirty="0"/>
              <a:t>4</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BE13DFD4-8854-E070-9BBF-A94B9071036A}"/>
              </a:ext>
            </a:extLst>
          </p:cNvPr>
          <p:cNvPicPr>
            <a:picLocks noChangeAspect="1"/>
          </p:cNvPicPr>
          <p:nvPr/>
        </p:nvPicPr>
        <p:blipFill rotWithShape="1">
          <a:blip r:embed="rId3"/>
          <a:srcRect l="2080"/>
          <a:stretch/>
        </p:blipFill>
        <p:spPr>
          <a:xfrm>
            <a:off x="3229336" y="368300"/>
            <a:ext cx="3548515" cy="2486412"/>
          </a:xfrm>
          <a:prstGeom prst="rect">
            <a:avLst/>
          </a:prstGeom>
        </p:spPr>
      </p:pic>
      <p:sp>
        <p:nvSpPr>
          <p:cNvPr id="15" name="テキスト ボックス 14">
            <a:extLst>
              <a:ext uri="{FF2B5EF4-FFF2-40B4-BE49-F238E27FC236}">
                <a16:creationId xmlns:a16="http://schemas.microsoft.com/office/drawing/2014/main" id="{FFD94ACA-7C76-6B59-D2B2-B4E9D6D8BC6C}"/>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46DCAEE1-F14D-0DBB-A136-1C512DB1E171}"/>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C713135A-7C8E-523E-0726-878A497C9904}"/>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 name="Oval 20">
            <a:extLst>
              <a:ext uri="{FF2B5EF4-FFF2-40B4-BE49-F238E27FC236}">
                <a16:creationId xmlns:a16="http://schemas.microsoft.com/office/drawing/2014/main" id="{05E4012C-6077-4F33-6C4D-B82AB5F18B36}"/>
              </a:ext>
            </a:extLst>
          </p:cNvPr>
          <p:cNvSpPr/>
          <p:nvPr/>
        </p:nvSpPr>
        <p:spPr>
          <a:xfrm>
            <a:off x="5211188" y="1488992"/>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1" name="テキスト ボックス 20">
            <a:extLst>
              <a:ext uri="{FF2B5EF4-FFF2-40B4-BE49-F238E27FC236}">
                <a16:creationId xmlns:a16="http://schemas.microsoft.com/office/drawing/2014/main" id="{CE5E033A-B594-31C6-3865-61C9DFAE4398}"/>
              </a:ext>
            </a:extLst>
          </p:cNvPr>
          <p:cNvSpPr txBox="1"/>
          <p:nvPr/>
        </p:nvSpPr>
        <p:spPr>
          <a:xfrm>
            <a:off x="3002681" y="4506322"/>
            <a:ext cx="1768433" cy="369332"/>
          </a:xfrm>
          <a:prstGeom prst="rect">
            <a:avLst/>
          </a:prstGeom>
          <a:noFill/>
        </p:spPr>
        <p:txBody>
          <a:bodyPr wrap="none" rtlCol="0">
            <a:spAutoFit/>
          </a:bodyPr>
          <a:lstStyle/>
          <a:p>
            <a:r>
              <a:rPr kumimoji="1" lang="en-US" altLang="ja-JP" dirty="0"/>
              <a:t>Does not exist.</a:t>
            </a:r>
            <a:endParaRPr kumimoji="1" lang="ja-JP" altLang="en-US"/>
          </a:p>
        </p:txBody>
      </p:sp>
      <p:pic>
        <p:nvPicPr>
          <p:cNvPr id="7" name="図 6" descr="ダイアグラム&#10;&#10;自動的に生成された説明">
            <a:extLst>
              <a:ext uri="{FF2B5EF4-FFF2-40B4-BE49-F238E27FC236}">
                <a16:creationId xmlns:a16="http://schemas.microsoft.com/office/drawing/2014/main" id="{45704A21-CFB4-D093-8016-268C01909B9B}"/>
              </a:ext>
            </a:extLst>
          </p:cNvPr>
          <p:cNvPicPr>
            <a:picLocks noChangeAspect="1"/>
          </p:cNvPicPr>
          <p:nvPr/>
        </p:nvPicPr>
        <p:blipFill rotWithShape="1">
          <a:blip r:embed="rId4"/>
          <a:srcRect l="29654" r="30147"/>
          <a:stretch/>
        </p:blipFill>
        <p:spPr>
          <a:xfrm>
            <a:off x="8636000" y="410517"/>
            <a:ext cx="2042068" cy="3060700"/>
          </a:xfrm>
          <a:prstGeom prst="rect">
            <a:avLst/>
          </a:prstGeom>
        </p:spPr>
      </p:pic>
      <p:pic>
        <p:nvPicPr>
          <p:cNvPr id="13" name="図 12" descr="ダイアグラム&#10;&#10;中程度の精度で自動的に生成された説明">
            <a:extLst>
              <a:ext uri="{FF2B5EF4-FFF2-40B4-BE49-F238E27FC236}">
                <a16:creationId xmlns:a16="http://schemas.microsoft.com/office/drawing/2014/main" id="{8C7FB88F-784D-37AD-CDAA-1C730A405058}"/>
              </a:ext>
            </a:extLst>
          </p:cNvPr>
          <p:cNvPicPr>
            <a:picLocks noChangeAspect="1"/>
          </p:cNvPicPr>
          <p:nvPr/>
        </p:nvPicPr>
        <p:blipFill rotWithShape="1">
          <a:blip r:embed="rId5"/>
          <a:srcRect l="30350" r="29452"/>
          <a:stretch/>
        </p:blipFill>
        <p:spPr>
          <a:xfrm>
            <a:off x="5211188" y="3079879"/>
            <a:ext cx="2042068" cy="3060700"/>
          </a:xfrm>
          <a:prstGeom prst="rect">
            <a:avLst/>
          </a:prstGeom>
        </p:spPr>
      </p:pic>
      <p:pic>
        <p:nvPicPr>
          <p:cNvPr id="9" name="図 8" descr="ダイアグラム&#10;&#10;自動的に生成された説明">
            <a:extLst>
              <a:ext uri="{FF2B5EF4-FFF2-40B4-BE49-F238E27FC236}">
                <a16:creationId xmlns:a16="http://schemas.microsoft.com/office/drawing/2014/main" id="{6021EA37-B52A-BED0-F845-C371ABDC9616}"/>
              </a:ext>
            </a:extLst>
          </p:cNvPr>
          <p:cNvPicPr>
            <a:picLocks noChangeAspect="1"/>
          </p:cNvPicPr>
          <p:nvPr/>
        </p:nvPicPr>
        <p:blipFill rotWithShape="1">
          <a:blip r:embed="rId6"/>
          <a:srcRect l="29331" r="28516"/>
          <a:stretch/>
        </p:blipFill>
        <p:spPr>
          <a:xfrm>
            <a:off x="437390" y="3079879"/>
            <a:ext cx="2141317" cy="3060700"/>
          </a:xfrm>
          <a:prstGeom prst="rect">
            <a:avLst/>
          </a:prstGeom>
        </p:spPr>
      </p:pic>
      <p:sp>
        <p:nvSpPr>
          <p:cNvPr id="19" name="スライド番号プレースホルダー 18">
            <a:extLst>
              <a:ext uri="{FF2B5EF4-FFF2-40B4-BE49-F238E27FC236}">
                <a16:creationId xmlns:a16="http://schemas.microsoft.com/office/drawing/2014/main" id="{B2F48F5C-FE90-DBC0-1461-52DDC384E36E}"/>
              </a:ext>
            </a:extLst>
          </p:cNvPr>
          <p:cNvSpPr>
            <a:spLocks noGrp="1"/>
          </p:cNvSpPr>
          <p:nvPr>
            <p:ph type="sldNum" sz="quarter" idx="12"/>
          </p:nvPr>
        </p:nvSpPr>
        <p:spPr/>
        <p:txBody>
          <a:bodyPr/>
          <a:lstStyle/>
          <a:p>
            <a:fld id="{3FCAA5CF-CEFA-6642-99C5-E9531BABDF8B}" type="slidenum">
              <a:rPr kumimoji="1" lang="ja-JP" altLang="en-US" smtClean="0"/>
              <a:t>50</a:t>
            </a:fld>
            <a:endParaRPr kumimoji="1" lang="ja-JP" altLang="en-US"/>
          </a:p>
        </p:txBody>
      </p:sp>
    </p:spTree>
    <p:extLst>
      <p:ext uri="{BB962C8B-B14F-4D97-AF65-F5344CB8AC3E}">
        <p14:creationId xmlns:p14="http://schemas.microsoft.com/office/powerpoint/2010/main" val="2247320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49A92-AD67-8DE9-8CEA-A5B5ABE3567B}"/>
            </a:ext>
          </a:extLst>
        </p:cNvPr>
        <p:cNvGrpSpPr/>
        <p:nvPr/>
      </p:nvGrpSpPr>
      <p:grpSpPr>
        <a:xfrm>
          <a:off x="0" y="0"/>
          <a:ext cx="0" cy="0"/>
          <a:chOff x="0" y="0"/>
          <a:chExt cx="0" cy="0"/>
        </a:xfrm>
      </p:grpSpPr>
      <p:pic>
        <p:nvPicPr>
          <p:cNvPr id="19" name="図 18" descr="ダイアグラム, 設計図&#10;&#10;自動的に生成された説明">
            <a:extLst>
              <a:ext uri="{FF2B5EF4-FFF2-40B4-BE49-F238E27FC236}">
                <a16:creationId xmlns:a16="http://schemas.microsoft.com/office/drawing/2014/main" id="{90F8399D-BE3A-01FA-67B5-31FAD2E79232}"/>
              </a:ext>
            </a:extLst>
          </p:cNvPr>
          <p:cNvPicPr>
            <a:picLocks noChangeAspect="1"/>
          </p:cNvPicPr>
          <p:nvPr/>
        </p:nvPicPr>
        <p:blipFill>
          <a:blip r:embed="rId2"/>
          <a:stretch>
            <a:fillRect/>
          </a:stretch>
        </p:blipFill>
        <p:spPr>
          <a:xfrm>
            <a:off x="7112000" y="3353329"/>
            <a:ext cx="5080000" cy="3060700"/>
          </a:xfrm>
          <a:prstGeom prst="rect">
            <a:avLst/>
          </a:prstGeom>
        </p:spPr>
      </p:pic>
      <p:pic>
        <p:nvPicPr>
          <p:cNvPr id="22" name="図 21" descr="ダイアグラム&#10;&#10;自動的に生成された説明">
            <a:extLst>
              <a:ext uri="{FF2B5EF4-FFF2-40B4-BE49-F238E27FC236}">
                <a16:creationId xmlns:a16="http://schemas.microsoft.com/office/drawing/2014/main" id="{FCF78A73-39DB-4C90-CF72-106170CF6110}"/>
              </a:ext>
            </a:extLst>
          </p:cNvPr>
          <p:cNvPicPr>
            <a:picLocks noChangeAspect="1"/>
          </p:cNvPicPr>
          <p:nvPr/>
        </p:nvPicPr>
        <p:blipFill rotWithShape="1">
          <a:blip r:embed="rId3"/>
          <a:srcRect l="29802" r="30000"/>
          <a:stretch/>
        </p:blipFill>
        <p:spPr>
          <a:xfrm>
            <a:off x="8697253" y="368300"/>
            <a:ext cx="2042069" cy="3060700"/>
          </a:xfrm>
          <a:prstGeom prst="rect">
            <a:avLst/>
          </a:prstGeom>
        </p:spPr>
      </p:pic>
      <p:sp>
        <p:nvSpPr>
          <p:cNvPr id="12" name="テキスト ボックス 11">
            <a:extLst>
              <a:ext uri="{FF2B5EF4-FFF2-40B4-BE49-F238E27FC236}">
                <a16:creationId xmlns:a16="http://schemas.microsoft.com/office/drawing/2014/main" id="{2827C75D-A4BC-27A7-4189-34EE9EFAA5A9}"/>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5</a:t>
            </a:r>
            <a:endParaRPr kumimoji="1" lang="ja-JP" altLang="en-US"/>
          </a:p>
        </p:txBody>
      </p:sp>
      <p:pic>
        <p:nvPicPr>
          <p:cNvPr id="14" name="図 13" descr="グラフ, 散布図&#10;&#10;自動的に生成された説明">
            <a:extLst>
              <a:ext uri="{FF2B5EF4-FFF2-40B4-BE49-F238E27FC236}">
                <a16:creationId xmlns:a16="http://schemas.microsoft.com/office/drawing/2014/main" id="{B0767663-AD6B-0BEA-6C8E-FB3410C3D9A4}"/>
              </a:ext>
            </a:extLst>
          </p:cNvPr>
          <p:cNvPicPr>
            <a:picLocks noChangeAspect="1"/>
          </p:cNvPicPr>
          <p:nvPr/>
        </p:nvPicPr>
        <p:blipFill>
          <a:blip r:embed="rId4"/>
          <a:stretch>
            <a:fillRect/>
          </a:stretch>
        </p:blipFill>
        <p:spPr>
          <a:xfrm>
            <a:off x="3153932" y="368300"/>
            <a:ext cx="3623920" cy="2486412"/>
          </a:xfrm>
          <a:prstGeom prst="rect">
            <a:avLst/>
          </a:prstGeom>
        </p:spPr>
      </p:pic>
      <p:sp>
        <p:nvSpPr>
          <p:cNvPr id="15" name="テキスト ボックス 14">
            <a:extLst>
              <a:ext uri="{FF2B5EF4-FFF2-40B4-BE49-F238E27FC236}">
                <a16:creationId xmlns:a16="http://schemas.microsoft.com/office/drawing/2014/main" id="{39161690-90B7-F917-1014-3174FC5CF098}"/>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6" name="テキスト ボックス 15">
            <a:extLst>
              <a:ext uri="{FF2B5EF4-FFF2-40B4-BE49-F238E27FC236}">
                <a16:creationId xmlns:a16="http://schemas.microsoft.com/office/drawing/2014/main" id="{1951153F-DCA0-7F01-1F1E-B53F2FB99F47}"/>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17" name="テキスト ボックス 16">
            <a:extLst>
              <a:ext uri="{FF2B5EF4-FFF2-40B4-BE49-F238E27FC236}">
                <a16:creationId xmlns:a16="http://schemas.microsoft.com/office/drawing/2014/main" id="{4222B39D-28AA-14C9-BAB6-8C3EB4B3F5D3}"/>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21" name="Oval 20">
            <a:extLst>
              <a:ext uri="{FF2B5EF4-FFF2-40B4-BE49-F238E27FC236}">
                <a16:creationId xmlns:a16="http://schemas.microsoft.com/office/drawing/2014/main" id="{C4EC0C7F-13AB-1E55-39BB-29D35BC11FA1}"/>
              </a:ext>
            </a:extLst>
          </p:cNvPr>
          <p:cNvSpPr/>
          <p:nvPr/>
        </p:nvSpPr>
        <p:spPr>
          <a:xfrm>
            <a:off x="4850850" y="2102916"/>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4" name="図 3" descr="ダイアグラム&#10;&#10;自動的に生成された説明">
            <a:extLst>
              <a:ext uri="{FF2B5EF4-FFF2-40B4-BE49-F238E27FC236}">
                <a16:creationId xmlns:a16="http://schemas.microsoft.com/office/drawing/2014/main" id="{3278AFD9-04D4-812F-5C4C-08FBCD32E4F0}"/>
              </a:ext>
            </a:extLst>
          </p:cNvPr>
          <p:cNvPicPr>
            <a:picLocks noChangeAspect="1"/>
          </p:cNvPicPr>
          <p:nvPr/>
        </p:nvPicPr>
        <p:blipFill rotWithShape="1">
          <a:blip r:embed="rId5"/>
          <a:srcRect l="30000" r="29161"/>
          <a:stretch/>
        </p:blipFill>
        <p:spPr>
          <a:xfrm>
            <a:off x="490197" y="3172213"/>
            <a:ext cx="2074582" cy="3060700"/>
          </a:xfrm>
          <a:prstGeom prst="rect">
            <a:avLst/>
          </a:prstGeom>
        </p:spPr>
      </p:pic>
      <p:pic>
        <p:nvPicPr>
          <p:cNvPr id="8" name="図 7" descr="グラフ&#10;&#10;低い精度で自動的に生成された説明">
            <a:extLst>
              <a:ext uri="{FF2B5EF4-FFF2-40B4-BE49-F238E27FC236}">
                <a16:creationId xmlns:a16="http://schemas.microsoft.com/office/drawing/2014/main" id="{D4B90780-A2BD-12FE-E96F-784D1334D427}"/>
              </a:ext>
            </a:extLst>
          </p:cNvPr>
          <p:cNvPicPr>
            <a:picLocks noChangeAspect="1"/>
          </p:cNvPicPr>
          <p:nvPr/>
        </p:nvPicPr>
        <p:blipFill rotWithShape="1">
          <a:blip r:embed="rId6"/>
          <a:srcRect l="30665" r="29265"/>
          <a:stretch/>
        </p:blipFill>
        <p:spPr>
          <a:xfrm>
            <a:off x="2875954" y="3172213"/>
            <a:ext cx="2035560" cy="3060700"/>
          </a:xfrm>
          <a:prstGeom prst="rect">
            <a:avLst/>
          </a:prstGeom>
        </p:spPr>
      </p:pic>
      <p:pic>
        <p:nvPicPr>
          <p:cNvPr id="13" name="図 12" descr="ダイアグラム&#10;&#10;自動的に生成された説明">
            <a:extLst>
              <a:ext uri="{FF2B5EF4-FFF2-40B4-BE49-F238E27FC236}">
                <a16:creationId xmlns:a16="http://schemas.microsoft.com/office/drawing/2014/main" id="{F8ECAD48-99ED-D3BE-225B-B245350AF1ED}"/>
              </a:ext>
            </a:extLst>
          </p:cNvPr>
          <p:cNvPicPr>
            <a:picLocks noChangeAspect="1"/>
          </p:cNvPicPr>
          <p:nvPr/>
        </p:nvPicPr>
        <p:blipFill rotWithShape="1">
          <a:blip r:embed="rId7"/>
          <a:srcRect l="29328" r="28663"/>
          <a:stretch/>
        </p:blipFill>
        <p:spPr>
          <a:xfrm>
            <a:off x="5222689" y="3161371"/>
            <a:ext cx="2134072" cy="3060700"/>
          </a:xfrm>
          <a:prstGeom prst="rect">
            <a:avLst/>
          </a:prstGeom>
        </p:spPr>
      </p:pic>
      <p:sp>
        <p:nvSpPr>
          <p:cNvPr id="23" name="スライド番号プレースホルダー 22">
            <a:extLst>
              <a:ext uri="{FF2B5EF4-FFF2-40B4-BE49-F238E27FC236}">
                <a16:creationId xmlns:a16="http://schemas.microsoft.com/office/drawing/2014/main" id="{CC2CD09D-5A6C-C3FF-4AE4-144BE57CDF56}"/>
              </a:ext>
            </a:extLst>
          </p:cNvPr>
          <p:cNvSpPr>
            <a:spLocks noGrp="1"/>
          </p:cNvSpPr>
          <p:nvPr>
            <p:ph type="sldNum" sz="quarter" idx="12"/>
          </p:nvPr>
        </p:nvSpPr>
        <p:spPr/>
        <p:txBody>
          <a:bodyPr/>
          <a:lstStyle/>
          <a:p>
            <a:fld id="{3FCAA5CF-CEFA-6642-99C5-E9531BABDF8B}" type="slidenum">
              <a:rPr kumimoji="1" lang="ja-JP" altLang="en-US" smtClean="0"/>
              <a:t>51</a:t>
            </a:fld>
            <a:endParaRPr kumimoji="1" lang="ja-JP" altLang="en-US"/>
          </a:p>
        </p:txBody>
      </p:sp>
    </p:spTree>
    <p:extLst>
      <p:ext uri="{BB962C8B-B14F-4D97-AF65-F5344CB8AC3E}">
        <p14:creationId xmlns:p14="http://schemas.microsoft.com/office/powerpoint/2010/main" val="263805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B219-17A2-C69C-4946-0D93DFE44479}"/>
            </a:ext>
          </a:extLst>
        </p:cNvPr>
        <p:cNvGrpSpPr/>
        <p:nvPr/>
      </p:nvGrpSpPr>
      <p:grpSpPr>
        <a:xfrm>
          <a:off x="0" y="0"/>
          <a:ext cx="0" cy="0"/>
          <a:chOff x="0" y="0"/>
          <a:chExt cx="0" cy="0"/>
        </a:xfrm>
      </p:grpSpPr>
      <p:pic>
        <p:nvPicPr>
          <p:cNvPr id="19" name="図 18" descr="ダイアグラム, 設計図&#10;&#10;自動的に生成された説明">
            <a:extLst>
              <a:ext uri="{FF2B5EF4-FFF2-40B4-BE49-F238E27FC236}">
                <a16:creationId xmlns:a16="http://schemas.microsoft.com/office/drawing/2014/main" id="{7A6F2BDF-2D17-4165-BBA5-2696E895EF05}"/>
              </a:ext>
            </a:extLst>
          </p:cNvPr>
          <p:cNvPicPr>
            <a:picLocks noChangeAspect="1"/>
          </p:cNvPicPr>
          <p:nvPr/>
        </p:nvPicPr>
        <p:blipFill>
          <a:blip r:embed="rId2"/>
          <a:stretch>
            <a:fillRect/>
          </a:stretch>
        </p:blipFill>
        <p:spPr>
          <a:xfrm>
            <a:off x="7112000" y="3362325"/>
            <a:ext cx="5080000" cy="3060700"/>
          </a:xfrm>
          <a:prstGeom prst="rect">
            <a:avLst/>
          </a:prstGeom>
        </p:spPr>
      </p:pic>
      <p:pic>
        <p:nvPicPr>
          <p:cNvPr id="22" name="図 21" descr="ダイアグラム&#10;&#10;自動的に生成された説明">
            <a:extLst>
              <a:ext uri="{FF2B5EF4-FFF2-40B4-BE49-F238E27FC236}">
                <a16:creationId xmlns:a16="http://schemas.microsoft.com/office/drawing/2014/main" id="{9AF174D8-8F2B-EE21-E701-F2FF365E8669}"/>
              </a:ext>
            </a:extLst>
          </p:cNvPr>
          <p:cNvPicPr>
            <a:picLocks noChangeAspect="1"/>
          </p:cNvPicPr>
          <p:nvPr/>
        </p:nvPicPr>
        <p:blipFill rotWithShape="1">
          <a:blip r:embed="rId3"/>
          <a:srcRect l="29802" r="30000"/>
          <a:stretch/>
        </p:blipFill>
        <p:spPr>
          <a:xfrm>
            <a:off x="8729758" y="368300"/>
            <a:ext cx="2042068" cy="3060700"/>
          </a:xfrm>
          <a:prstGeom prst="rect">
            <a:avLst/>
          </a:prstGeom>
        </p:spPr>
      </p:pic>
      <p:pic>
        <p:nvPicPr>
          <p:cNvPr id="14" name="図 13" descr="グラフ, 散布図&#10;&#10;自動的に生成された説明">
            <a:extLst>
              <a:ext uri="{FF2B5EF4-FFF2-40B4-BE49-F238E27FC236}">
                <a16:creationId xmlns:a16="http://schemas.microsoft.com/office/drawing/2014/main" id="{236126F8-726D-CCDF-AA7C-B5DBD5A71C7A}"/>
              </a:ext>
            </a:extLst>
          </p:cNvPr>
          <p:cNvPicPr>
            <a:picLocks noChangeAspect="1"/>
          </p:cNvPicPr>
          <p:nvPr/>
        </p:nvPicPr>
        <p:blipFill>
          <a:blip r:embed="rId4"/>
          <a:stretch>
            <a:fillRect/>
          </a:stretch>
        </p:blipFill>
        <p:spPr>
          <a:xfrm>
            <a:off x="3153932" y="368300"/>
            <a:ext cx="3623920" cy="2486412"/>
          </a:xfrm>
          <a:prstGeom prst="rect">
            <a:avLst/>
          </a:prstGeom>
        </p:spPr>
      </p:pic>
      <p:sp>
        <p:nvSpPr>
          <p:cNvPr id="16" name="テキスト ボックス 15">
            <a:extLst>
              <a:ext uri="{FF2B5EF4-FFF2-40B4-BE49-F238E27FC236}">
                <a16:creationId xmlns:a16="http://schemas.microsoft.com/office/drawing/2014/main" id="{454594AC-E366-D1C5-D0E8-1C3CEBCC0287}"/>
              </a:ext>
            </a:extLst>
          </p:cNvPr>
          <p:cNvSpPr txBox="1"/>
          <p:nvPr/>
        </p:nvSpPr>
        <p:spPr>
          <a:xfrm>
            <a:off x="3353739" y="6140579"/>
            <a:ext cx="1066318" cy="461665"/>
          </a:xfrm>
          <a:prstGeom prst="rect">
            <a:avLst/>
          </a:prstGeom>
          <a:noFill/>
        </p:spPr>
        <p:txBody>
          <a:bodyPr wrap="none" rtlCol="0">
            <a:spAutoFit/>
          </a:bodyPr>
          <a:lstStyle/>
          <a:p>
            <a:pPr algn="ctr"/>
            <a:r>
              <a:rPr lang="en-US" altLang="ja-JP" sz="1200" dirty="0"/>
              <a:t>s</a:t>
            </a:r>
            <a:r>
              <a:rPr kumimoji="1" lang="en-US" altLang="ja-JP" sz="1200" dirty="0"/>
              <a:t>pillover</a:t>
            </a:r>
          </a:p>
          <a:p>
            <a:pPr algn="ctr"/>
            <a:r>
              <a:rPr kumimoji="1" lang="en-US" altLang="ja-JP" sz="1200" dirty="0"/>
              <a:t>from the </a:t>
            </a:r>
            <a:r>
              <a:rPr lang="en-US" altLang="ja-JP" sz="1200" dirty="0"/>
              <a:t>sky</a:t>
            </a:r>
            <a:endParaRPr kumimoji="1" lang="ja-JP" altLang="en-US" sz="1200"/>
          </a:p>
        </p:txBody>
      </p:sp>
      <p:sp>
        <p:nvSpPr>
          <p:cNvPr id="21" name="Oval 20">
            <a:extLst>
              <a:ext uri="{FF2B5EF4-FFF2-40B4-BE49-F238E27FC236}">
                <a16:creationId xmlns:a16="http://schemas.microsoft.com/office/drawing/2014/main" id="{3D18D20E-18A1-F853-7FF2-38C82B559BBE}"/>
              </a:ext>
            </a:extLst>
          </p:cNvPr>
          <p:cNvSpPr/>
          <p:nvPr/>
        </p:nvSpPr>
        <p:spPr>
          <a:xfrm>
            <a:off x="4144386" y="2102916"/>
            <a:ext cx="371839" cy="369332"/>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4" name="図 3" descr="ダイアグラム&#10;&#10;自動的に生成された説明">
            <a:extLst>
              <a:ext uri="{FF2B5EF4-FFF2-40B4-BE49-F238E27FC236}">
                <a16:creationId xmlns:a16="http://schemas.microsoft.com/office/drawing/2014/main" id="{D5F93124-1C81-E515-0DFE-DF30473510D6}"/>
              </a:ext>
            </a:extLst>
          </p:cNvPr>
          <p:cNvPicPr>
            <a:picLocks noChangeAspect="1"/>
          </p:cNvPicPr>
          <p:nvPr/>
        </p:nvPicPr>
        <p:blipFill rotWithShape="1">
          <a:blip r:embed="rId5"/>
          <a:srcRect l="30488" r="29442"/>
          <a:stretch/>
        </p:blipFill>
        <p:spPr>
          <a:xfrm>
            <a:off x="522726" y="3172213"/>
            <a:ext cx="2035560" cy="3060700"/>
          </a:xfrm>
          <a:prstGeom prst="rect">
            <a:avLst/>
          </a:prstGeom>
        </p:spPr>
      </p:pic>
      <p:pic>
        <p:nvPicPr>
          <p:cNvPr id="8" name="図 7" descr="グラフ, レーダー チャート&#10;&#10;自動的に生成された説明">
            <a:extLst>
              <a:ext uri="{FF2B5EF4-FFF2-40B4-BE49-F238E27FC236}">
                <a16:creationId xmlns:a16="http://schemas.microsoft.com/office/drawing/2014/main" id="{50569BAD-F797-1824-0DAD-D0D908DA055E}"/>
              </a:ext>
            </a:extLst>
          </p:cNvPr>
          <p:cNvPicPr>
            <a:picLocks noChangeAspect="1"/>
          </p:cNvPicPr>
          <p:nvPr/>
        </p:nvPicPr>
        <p:blipFill rotWithShape="1">
          <a:blip r:embed="rId6"/>
          <a:srcRect l="30228" r="28663"/>
          <a:stretch/>
        </p:blipFill>
        <p:spPr>
          <a:xfrm>
            <a:off x="2839945" y="3161371"/>
            <a:ext cx="2088325" cy="3060700"/>
          </a:xfrm>
          <a:prstGeom prst="rect">
            <a:avLst/>
          </a:prstGeom>
        </p:spPr>
      </p:pic>
      <p:pic>
        <p:nvPicPr>
          <p:cNvPr id="13" name="図 12" descr="ダイアグラム&#10;&#10;自動的に生成された説明">
            <a:extLst>
              <a:ext uri="{FF2B5EF4-FFF2-40B4-BE49-F238E27FC236}">
                <a16:creationId xmlns:a16="http://schemas.microsoft.com/office/drawing/2014/main" id="{94216592-AE48-6E9F-97C8-C597F90878BE}"/>
              </a:ext>
            </a:extLst>
          </p:cNvPr>
          <p:cNvPicPr>
            <a:picLocks noChangeAspect="1"/>
          </p:cNvPicPr>
          <p:nvPr/>
        </p:nvPicPr>
        <p:blipFill rotWithShape="1">
          <a:blip r:embed="rId7"/>
          <a:srcRect l="30485" r="28663"/>
          <a:stretch/>
        </p:blipFill>
        <p:spPr>
          <a:xfrm>
            <a:off x="5209929" y="3172213"/>
            <a:ext cx="2075309" cy="3060700"/>
          </a:xfrm>
          <a:prstGeom prst="rect">
            <a:avLst/>
          </a:prstGeom>
        </p:spPr>
      </p:pic>
      <p:sp>
        <p:nvSpPr>
          <p:cNvPr id="17" name="テキスト ボックス 16">
            <a:extLst>
              <a:ext uri="{FF2B5EF4-FFF2-40B4-BE49-F238E27FC236}">
                <a16:creationId xmlns:a16="http://schemas.microsoft.com/office/drawing/2014/main" id="{524F18C2-FE94-0FDD-2649-43178F0F88AD}"/>
              </a:ext>
            </a:extLst>
          </p:cNvPr>
          <p:cNvSpPr txBox="1"/>
          <p:nvPr/>
        </p:nvSpPr>
        <p:spPr>
          <a:xfrm>
            <a:off x="5436484" y="6144322"/>
            <a:ext cx="1537600" cy="461665"/>
          </a:xfrm>
          <a:prstGeom prst="rect">
            <a:avLst/>
          </a:prstGeom>
          <a:noFill/>
        </p:spPr>
        <p:txBody>
          <a:bodyPr wrap="none" rtlCol="0">
            <a:spAutoFit/>
          </a:bodyPr>
          <a:lstStyle/>
          <a:p>
            <a:pPr algn="ctr"/>
            <a:r>
              <a:rPr lang="en-US" altLang="ja-JP" sz="1200" dirty="0"/>
              <a:t>d</a:t>
            </a:r>
            <a:r>
              <a:rPr kumimoji="1" lang="en-US" altLang="ja-JP" sz="1200" dirty="0"/>
              <a:t>irect and spillover</a:t>
            </a:r>
          </a:p>
          <a:p>
            <a:pPr algn="ctr"/>
            <a:r>
              <a:rPr kumimoji="1" lang="en-US" altLang="ja-JP" sz="1200" dirty="0"/>
              <a:t>from the baffle</a:t>
            </a:r>
            <a:endParaRPr kumimoji="1" lang="ja-JP" altLang="en-US" sz="1200"/>
          </a:p>
        </p:txBody>
      </p:sp>
      <p:sp>
        <p:nvSpPr>
          <p:cNvPr id="15" name="テキスト ボックス 14">
            <a:extLst>
              <a:ext uri="{FF2B5EF4-FFF2-40B4-BE49-F238E27FC236}">
                <a16:creationId xmlns:a16="http://schemas.microsoft.com/office/drawing/2014/main" id="{4B8263EF-E60A-0DFF-B721-CE60A0332491}"/>
              </a:ext>
            </a:extLst>
          </p:cNvPr>
          <p:cNvSpPr txBox="1"/>
          <p:nvPr/>
        </p:nvSpPr>
        <p:spPr>
          <a:xfrm>
            <a:off x="1053066" y="6232913"/>
            <a:ext cx="981359" cy="276999"/>
          </a:xfrm>
          <a:prstGeom prst="rect">
            <a:avLst/>
          </a:prstGeom>
          <a:noFill/>
        </p:spPr>
        <p:txBody>
          <a:bodyPr wrap="none" rtlCol="0">
            <a:spAutoFit/>
          </a:bodyPr>
          <a:lstStyle/>
          <a:p>
            <a:r>
              <a:rPr kumimoji="1" lang="en-US" altLang="ja-JP" sz="1200" dirty="0"/>
              <a:t>Main beam</a:t>
            </a:r>
            <a:endParaRPr kumimoji="1" lang="ja-JP" altLang="en-US" sz="1200"/>
          </a:p>
        </p:txBody>
      </p:sp>
      <p:sp>
        <p:nvSpPr>
          <p:cNvPr id="12" name="テキスト ボックス 11">
            <a:extLst>
              <a:ext uri="{FF2B5EF4-FFF2-40B4-BE49-F238E27FC236}">
                <a16:creationId xmlns:a16="http://schemas.microsoft.com/office/drawing/2014/main" id="{41DC2B04-2237-2F46-F3A5-ACA11CA7673E}"/>
              </a:ext>
            </a:extLst>
          </p:cNvPr>
          <p:cNvSpPr txBox="1"/>
          <p:nvPr/>
        </p:nvSpPr>
        <p:spPr>
          <a:xfrm>
            <a:off x="657922" y="557561"/>
            <a:ext cx="1301959" cy="369332"/>
          </a:xfrm>
          <a:prstGeom prst="rect">
            <a:avLst/>
          </a:prstGeom>
          <a:noFill/>
        </p:spPr>
        <p:txBody>
          <a:bodyPr wrap="none" rtlCol="0">
            <a:spAutoFit/>
          </a:bodyPr>
          <a:lstStyle/>
          <a:p>
            <a:r>
              <a:rPr kumimoji="1" lang="en-US" altLang="ja-JP" dirty="0"/>
              <a:t>Detector 6</a:t>
            </a:r>
            <a:endParaRPr kumimoji="1" lang="ja-JP" altLang="en-US"/>
          </a:p>
        </p:txBody>
      </p:sp>
      <p:sp>
        <p:nvSpPr>
          <p:cNvPr id="23" name="スライド番号プレースホルダー 22">
            <a:extLst>
              <a:ext uri="{FF2B5EF4-FFF2-40B4-BE49-F238E27FC236}">
                <a16:creationId xmlns:a16="http://schemas.microsoft.com/office/drawing/2014/main" id="{C23DF9A2-7371-E40E-F74E-386446DFF3F9}"/>
              </a:ext>
            </a:extLst>
          </p:cNvPr>
          <p:cNvSpPr>
            <a:spLocks noGrp="1"/>
          </p:cNvSpPr>
          <p:nvPr>
            <p:ph type="sldNum" sz="quarter" idx="12"/>
          </p:nvPr>
        </p:nvSpPr>
        <p:spPr/>
        <p:txBody>
          <a:bodyPr/>
          <a:lstStyle/>
          <a:p>
            <a:fld id="{3FCAA5CF-CEFA-6642-99C5-E9531BABDF8B}" type="slidenum">
              <a:rPr kumimoji="1" lang="ja-JP" altLang="en-US" smtClean="0"/>
              <a:t>52</a:t>
            </a:fld>
            <a:endParaRPr kumimoji="1" lang="ja-JP" altLang="en-US"/>
          </a:p>
        </p:txBody>
      </p:sp>
    </p:spTree>
    <p:extLst>
      <p:ext uri="{BB962C8B-B14F-4D97-AF65-F5344CB8AC3E}">
        <p14:creationId xmlns:p14="http://schemas.microsoft.com/office/powerpoint/2010/main" val="34019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EE69C4-D6F8-E56E-43F0-86C54B71E625}"/>
              </a:ext>
            </a:extLst>
          </p:cNvPr>
          <p:cNvSpPr>
            <a:spLocks noGrp="1"/>
          </p:cNvSpPr>
          <p:nvPr>
            <p:ph type="title"/>
          </p:nvPr>
        </p:nvSpPr>
        <p:spPr/>
        <p:txBody>
          <a:bodyPr/>
          <a:lstStyle/>
          <a:p>
            <a:endParaRPr kumimoji="1" lang="ja-JP" altLang="en-US"/>
          </a:p>
        </p:txBody>
      </p:sp>
      <p:pic>
        <p:nvPicPr>
          <p:cNvPr id="4" name="図 3" descr="ダイアグラム&#10;&#10;自動的に生成された説明">
            <a:extLst>
              <a:ext uri="{FF2B5EF4-FFF2-40B4-BE49-F238E27FC236}">
                <a16:creationId xmlns:a16="http://schemas.microsoft.com/office/drawing/2014/main" id="{3B6049A8-D615-A08C-4BCF-4ECA82DB96B1}"/>
              </a:ext>
            </a:extLst>
          </p:cNvPr>
          <p:cNvPicPr>
            <a:picLocks noChangeAspect="1"/>
          </p:cNvPicPr>
          <p:nvPr/>
        </p:nvPicPr>
        <p:blipFill>
          <a:blip r:embed="rId2"/>
          <a:stretch>
            <a:fillRect/>
          </a:stretch>
        </p:blipFill>
        <p:spPr>
          <a:xfrm>
            <a:off x="1550233" y="1269324"/>
            <a:ext cx="7772400" cy="5588676"/>
          </a:xfrm>
          <a:prstGeom prst="rect">
            <a:avLst/>
          </a:prstGeom>
        </p:spPr>
      </p:pic>
    </p:spTree>
    <p:extLst>
      <p:ext uri="{BB962C8B-B14F-4D97-AF65-F5344CB8AC3E}">
        <p14:creationId xmlns:p14="http://schemas.microsoft.com/office/powerpoint/2010/main" val="1242418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76B54-F9BC-3FAF-7671-18ECBD9E68C7}"/>
              </a:ext>
            </a:extLst>
          </p:cNvPr>
          <p:cNvSpPr>
            <a:spLocks noGrp="1"/>
          </p:cNvSpPr>
          <p:nvPr>
            <p:ph type="title"/>
          </p:nvPr>
        </p:nvSpPr>
        <p:spPr/>
        <p:txBody>
          <a:bodyPr/>
          <a:lstStyle/>
          <a:p>
            <a:endParaRPr kumimoji="1" lang="ja-JP" altLang="en-US"/>
          </a:p>
        </p:txBody>
      </p:sp>
      <p:pic>
        <p:nvPicPr>
          <p:cNvPr id="3" name="図 2" descr="グラフ, レーダー チャート&#10;&#10;自動的に生成された説明">
            <a:extLst>
              <a:ext uri="{FF2B5EF4-FFF2-40B4-BE49-F238E27FC236}">
                <a16:creationId xmlns:a16="http://schemas.microsoft.com/office/drawing/2014/main" id="{D490D5CD-013D-D24F-ADCD-CEC498A231BC}"/>
              </a:ext>
            </a:extLst>
          </p:cNvPr>
          <p:cNvPicPr>
            <a:picLocks noChangeAspect="1"/>
          </p:cNvPicPr>
          <p:nvPr/>
        </p:nvPicPr>
        <p:blipFill>
          <a:blip r:embed="rId2"/>
          <a:stretch>
            <a:fillRect/>
          </a:stretch>
        </p:blipFill>
        <p:spPr>
          <a:xfrm>
            <a:off x="342978" y="1602462"/>
            <a:ext cx="2784763" cy="2088572"/>
          </a:xfrm>
          <a:prstGeom prst="rect">
            <a:avLst/>
          </a:prstGeom>
        </p:spPr>
      </p:pic>
      <p:pic>
        <p:nvPicPr>
          <p:cNvPr id="4" name="図 3" descr="グラフ, レーダー チャート&#10;&#10;自動的に生成された説明">
            <a:extLst>
              <a:ext uri="{FF2B5EF4-FFF2-40B4-BE49-F238E27FC236}">
                <a16:creationId xmlns:a16="http://schemas.microsoft.com/office/drawing/2014/main" id="{B086A043-09C6-0190-3D52-92D4DE0F8211}"/>
              </a:ext>
            </a:extLst>
          </p:cNvPr>
          <p:cNvPicPr>
            <a:picLocks noChangeAspect="1"/>
          </p:cNvPicPr>
          <p:nvPr/>
        </p:nvPicPr>
        <p:blipFill>
          <a:blip r:embed="rId3"/>
          <a:stretch>
            <a:fillRect/>
          </a:stretch>
        </p:blipFill>
        <p:spPr>
          <a:xfrm>
            <a:off x="3311237" y="1615846"/>
            <a:ext cx="2784763" cy="2088572"/>
          </a:xfrm>
          <a:prstGeom prst="rect">
            <a:avLst/>
          </a:prstGeom>
        </p:spPr>
      </p:pic>
      <p:pic>
        <p:nvPicPr>
          <p:cNvPr id="5" name="図 4" descr="グラフ, レーダー チャート&#10;&#10;自動的に生成された説明">
            <a:extLst>
              <a:ext uri="{FF2B5EF4-FFF2-40B4-BE49-F238E27FC236}">
                <a16:creationId xmlns:a16="http://schemas.microsoft.com/office/drawing/2014/main" id="{E0CA0A40-991B-239E-7D4D-70B4474402F2}"/>
              </a:ext>
            </a:extLst>
          </p:cNvPr>
          <p:cNvPicPr>
            <a:picLocks noChangeAspect="1"/>
          </p:cNvPicPr>
          <p:nvPr/>
        </p:nvPicPr>
        <p:blipFill>
          <a:blip r:embed="rId4"/>
          <a:stretch>
            <a:fillRect/>
          </a:stretch>
        </p:blipFill>
        <p:spPr>
          <a:xfrm>
            <a:off x="3311237" y="4297642"/>
            <a:ext cx="2784763" cy="2088573"/>
          </a:xfrm>
          <a:prstGeom prst="rect">
            <a:avLst/>
          </a:prstGeom>
        </p:spPr>
      </p:pic>
      <p:pic>
        <p:nvPicPr>
          <p:cNvPr id="6" name="図 5" descr="グラフ, レーダー チャート&#10;&#10;自動的に生成された説明">
            <a:extLst>
              <a:ext uri="{FF2B5EF4-FFF2-40B4-BE49-F238E27FC236}">
                <a16:creationId xmlns:a16="http://schemas.microsoft.com/office/drawing/2014/main" id="{2DA83436-5B4E-B8A6-FFCE-B913167B6621}"/>
              </a:ext>
            </a:extLst>
          </p:cNvPr>
          <p:cNvPicPr>
            <a:picLocks noChangeAspect="1"/>
          </p:cNvPicPr>
          <p:nvPr/>
        </p:nvPicPr>
        <p:blipFill>
          <a:blip r:embed="rId5"/>
          <a:stretch>
            <a:fillRect/>
          </a:stretch>
        </p:blipFill>
        <p:spPr>
          <a:xfrm>
            <a:off x="342977" y="4244363"/>
            <a:ext cx="2784763" cy="2088572"/>
          </a:xfrm>
          <a:prstGeom prst="rect">
            <a:avLst/>
          </a:prstGeom>
        </p:spPr>
      </p:pic>
      <p:sp>
        <p:nvSpPr>
          <p:cNvPr id="7" name="テキスト ボックス 6">
            <a:extLst>
              <a:ext uri="{FF2B5EF4-FFF2-40B4-BE49-F238E27FC236}">
                <a16:creationId xmlns:a16="http://schemas.microsoft.com/office/drawing/2014/main" id="{7F83E1A6-8342-6AAC-37BB-4CA4B4C78A01}"/>
              </a:ext>
            </a:extLst>
          </p:cNvPr>
          <p:cNvSpPr txBox="1"/>
          <p:nvPr/>
        </p:nvSpPr>
        <p:spPr>
          <a:xfrm>
            <a:off x="928048" y="3691034"/>
            <a:ext cx="1197764" cy="369332"/>
          </a:xfrm>
          <a:prstGeom prst="rect">
            <a:avLst/>
          </a:prstGeom>
          <a:noFill/>
        </p:spPr>
        <p:txBody>
          <a:bodyPr wrap="none" rtlCol="0">
            <a:spAutoFit/>
          </a:bodyPr>
          <a:lstStyle/>
          <a:p>
            <a:r>
              <a:rPr kumimoji="1" lang="en-US" altLang="ja-JP" dirty="0"/>
              <a:t>detector0</a:t>
            </a:r>
            <a:endParaRPr kumimoji="1" lang="ja-JP" altLang="en-US"/>
          </a:p>
        </p:txBody>
      </p:sp>
      <p:sp>
        <p:nvSpPr>
          <p:cNvPr id="8" name="テキスト ボックス 7">
            <a:extLst>
              <a:ext uri="{FF2B5EF4-FFF2-40B4-BE49-F238E27FC236}">
                <a16:creationId xmlns:a16="http://schemas.microsoft.com/office/drawing/2014/main" id="{D8D0B494-7983-6485-D105-25E048CF353C}"/>
              </a:ext>
            </a:extLst>
          </p:cNvPr>
          <p:cNvSpPr txBox="1"/>
          <p:nvPr/>
        </p:nvSpPr>
        <p:spPr>
          <a:xfrm>
            <a:off x="4104736" y="3704418"/>
            <a:ext cx="1197764" cy="369332"/>
          </a:xfrm>
          <a:prstGeom prst="rect">
            <a:avLst/>
          </a:prstGeom>
          <a:noFill/>
        </p:spPr>
        <p:txBody>
          <a:bodyPr wrap="none" rtlCol="0">
            <a:spAutoFit/>
          </a:bodyPr>
          <a:lstStyle/>
          <a:p>
            <a:r>
              <a:rPr kumimoji="1" lang="en-US" altLang="ja-JP" dirty="0"/>
              <a:t>detector1</a:t>
            </a:r>
            <a:endParaRPr kumimoji="1" lang="ja-JP" altLang="en-US"/>
          </a:p>
        </p:txBody>
      </p:sp>
      <p:sp>
        <p:nvSpPr>
          <p:cNvPr id="9" name="テキスト ボックス 8">
            <a:extLst>
              <a:ext uri="{FF2B5EF4-FFF2-40B4-BE49-F238E27FC236}">
                <a16:creationId xmlns:a16="http://schemas.microsoft.com/office/drawing/2014/main" id="{81608DCB-11AB-187E-036B-69B63037C31F}"/>
              </a:ext>
            </a:extLst>
          </p:cNvPr>
          <p:cNvSpPr txBox="1"/>
          <p:nvPr/>
        </p:nvSpPr>
        <p:spPr>
          <a:xfrm>
            <a:off x="1024430" y="6356350"/>
            <a:ext cx="1197764" cy="369332"/>
          </a:xfrm>
          <a:prstGeom prst="rect">
            <a:avLst/>
          </a:prstGeom>
          <a:noFill/>
        </p:spPr>
        <p:txBody>
          <a:bodyPr wrap="none" rtlCol="0">
            <a:spAutoFit/>
          </a:bodyPr>
          <a:lstStyle/>
          <a:p>
            <a:r>
              <a:rPr kumimoji="1" lang="en-US" altLang="ja-JP" dirty="0"/>
              <a:t>detector2</a:t>
            </a:r>
            <a:endParaRPr kumimoji="1" lang="ja-JP" altLang="en-US"/>
          </a:p>
        </p:txBody>
      </p:sp>
      <p:sp>
        <p:nvSpPr>
          <p:cNvPr id="10" name="テキスト ボックス 9">
            <a:extLst>
              <a:ext uri="{FF2B5EF4-FFF2-40B4-BE49-F238E27FC236}">
                <a16:creationId xmlns:a16="http://schemas.microsoft.com/office/drawing/2014/main" id="{B810BBC6-E31D-753C-49F9-7A05BD32F8A4}"/>
              </a:ext>
            </a:extLst>
          </p:cNvPr>
          <p:cNvSpPr txBox="1"/>
          <p:nvPr/>
        </p:nvSpPr>
        <p:spPr>
          <a:xfrm>
            <a:off x="3949534" y="6386215"/>
            <a:ext cx="1197764" cy="369332"/>
          </a:xfrm>
          <a:prstGeom prst="rect">
            <a:avLst/>
          </a:prstGeom>
          <a:noFill/>
        </p:spPr>
        <p:txBody>
          <a:bodyPr wrap="none" rtlCol="0">
            <a:spAutoFit/>
          </a:bodyPr>
          <a:lstStyle/>
          <a:p>
            <a:r>
              <a:rPr kumimoji="1" lang="en-US" altLang="ja-JP" dirty="0"/>
              <a:t>detector5</a:t>
            </a:r>
            <a:endParaRPr kumimoji="1" lang="ja-JP" altLang="en-US"/>
          </a:p>
        </p:txBody>
      </p:sp>
    </p:spTree>
    <p:extLst>
      <p:ext uri="{BB962C8B-B14F-4D97-AF65-F5344CB8AC3E}">
        <p14:creationId xmlns:p14="http://schemas.microsoft.com/office/powerpoint/2010/main" val="3273048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23C33-796B-110A-B7EA-A213D5F3AE2D}"/>
              </a:ext>
            </a:extLst>
          </p:cNvPr>
          <p:cNvSpPr>
            <a:spLocks noGrp="1"/>
          </p:cNvSpPr>
          <p:nvPr>
            <p:ph type="title"/>
          </p:nvPr>
        </p:nvSpPr>
        <p:spPr/>
        <p:txBody>
          <a:bodyPr/>
          <a:lstStyle/>
          <a:p>
            <a:endParaRPr kumimoji="1" lang="ja-JP" altLang="en-US"/>
          </a:p>
        </p:txBody>
      </p:sp>
      <p:pic>
        <p:nvPicPr>
          <p:cNvPr id="4" name="図 3" descr="グラフ, ヒストグラム&#10;&#10;自動的に生成された説明">
            <a:extLst>
              <a:ext uri="{FF2B5EF4-FFF2-40B4-BE49-F238E27FC236}">
                <a16:creationId xmlns:a16="http://schemas.microsoft.com/office/drawing/2014/main" id="{85B290E7-3D92-40DE-65D4-94127AFABD88}"/>
              </a:ext>
            </a:extLst>
          </p:cNvPr>
          <p:cNvPicPr>
            <a:picLocks noChangeAspect="1"/>
          </p:cNvPicPr>
          <p:nvPr/>
        </p:nvPicPr>
        <p:blipFill>
          <a:blip r:embed="rId2"/>
          <a:stretch>
            <a:fillRect/>
          </a:stretch>
        </p:blipFill>
        <p:spPr>
          <a:xfrm>
            <a:off x="190500" y="1600200"/>
            <a:ext cx="4038600" cy="4521200"/>
          </a:xfrm>
          <a:prstGeom prst="rect">
            <a:avLst/>
          </a:prstGeom>
        </p:spPr>
      </p:pic>
      <p:pic>
        <p:nvPicPr>
          <p:cNvPr id="6" name="図 5" descr="ダイアグラム&#10;&#10;自動的に生成された説明">
            <a:extLst>
              <a:ext uri="{FF2B5EF4-FFF2-40B4-BE49-F238E27FC236}">
                <a16:creationId xmlns:a16="http://schemas.microsoft.com/office/drawing/2014/main" id="{CD742A65-2234-AAE8-14E0-0A39298944F9}"/>
              </a:ext>
            </a:extLst>
          </p:cNvPr>
          <p:cNvPicPr>
            <a:picLocks noChangeAspect="1"/>
          </p:cNvPicPr>
          <p:nvPr/>
        </p:nvPicPr>
        <p:blipFill>
          <a:blip r:embed="rId3"/>
          <a:stretch>
            <a:fillRect/>
          </a:stretch>
        </p:blipFill>
        <p:spPr>
          <a:xfrm>
            <a:off x="4305300" y="1816100"/>
            <a:ext cx="7772400" cy="3805237"/>
          </a:xfrm>
          <a:prstGeom prst="rect">
            <a:avLst/>
          </a:prstGeom>
        </p:spPr>
      </p:pic>
      <p:sp>
        <p:nvSpPr>
          <p:cNvPr id="7" name="テキスト ボックス 6">
            <a:extLst>
              <a:ext uri="{FF2B5EF4-FFF2-40B4-BE49-F238E27FC236}">
                <a16:creationId xmlns:a16="http://schemas.microsoft.com/office/drawing/2014/main" id="{2F9D91B0-6D2D-77DD-4032-B1007ED32DF4}"/>
              </a:ext>
            </a:extLst>
          </p:cNvPr>
          <p:cNvSpPr txBox="1"/>
          <p:nvPr/>
        </p:nvSpPr>
        <p:spPr>
          <a:xfrm>
            <a:off x="5156200" y="6032500"/>
            <a:ext cx="2866490" cy="369332"/>
          </a:xfrm>
          <a:prstGeom prst="rect">
            <a:avLst/>
          </a:prstGeom>
          <a:noFill/>
        </p:spPr>
        <p:txBody>
          <a:bodyPr wrap="none" rtlCol="0">
            <a:spAutoFit/>
          </a:bodyPr>
          <a:lstStyle/>
          <a:p>
            <a:r>
              <a:rPr kumimoji="1" lang="en-US" altLang="ja-JP" dirty="0"/>
              <a:t>300K </a:t>
            </a:r>
            <a:r>
              <a:rPr kumimoji="1" lang="ja-JP" altLang="en-US"/>
              <a:t>ピーク波長</a:t>
            </a:r>
            <a:r>
              <a:rPr lang="ja-JP" altLang="en-US"/>
              <a:t>は</a:t>
            </a:r>
            <a:r>
              <a:rPr lang="en-US" altLang="ja-JP" dirty="0"/>
              <a:t>10μm</a:t>
            </a:r>
            <a:endParaRPr kumimoji="1" lang="en-US" altLang="ja-JP" dirty="0"/>
          </a:p>
        </p:txBody>
      </p:sp>
    </p:spTree>
    <p:extLst>
      <p:ext uri="{BB962C8B-B14F-4D97-AF65-F5344CB8AC3E}">
        <p14:creationId xmlns:p14="http://schemas.microsoft.com/office/powerpoint/2010/main" val="376368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9A9F8B-C3DB-7001-D80B-C34D314A31B1}"/>
              </a:ext>
            </a:extLst>
          </p:cNvPr>
          <p:cNvSpPr>
            <a:spLocks noGrp="1"/>
          </p:cNvSpPr>
          <p:nvPr>
            <p:ph type="sldNum" sz="quarter" idx="12"/>
          </p:nvPr>
        </p:nvSpPr>
        <p:spPr/>
        <p:txBody>
          <a:bodyPr/>
          <a:lstStyle/>
          <a:p>
            <a:fld id="{3AB18A00-159B-FF42-B555-EA68349E8C07}" type="slidenum">
              <a:rPr lang="ja-JP" altLang="en-US" smtClean="0"/>
              <a:pPr/>
              <a:t>6</a:t>
            </a:fld>
            <a:endParaRPr lang="ja-JP" altLang="en-US"/>
          </a:p>
        </p:txBody>
      </p:sp>
      <p:sp>
        <p:nvSpPr>
          <p:cNvPr id="3" name="タイトル 2">
            <a:extLst>
              <a:ext uri="{FF2B5EF4-FFF2-40B4-BE49-F238E27FC236}">
                <a16:creationId xmlns:a16="http://schemas.microsoft.com/office/drawing/2014/main" id="{481BB1EF-BBC1-DFCE-7B25-E5D7B11672BC}"/>
              </a:ext>
            </a:extLst>
          </p:cNvPr>
          <p:cNvSpPr>
            <a:spLocks noGrp="1"/>
          </p:cNvSpPr>
          <p:nvPr>
            <p:ph type="title"/>
          </p:nvPr>
        </p:nvSpPr>
        <p:spPr/>
        <p:txBody>
          <a:bodyPr>
            <a:normAutofit/>
          </a:bodyPr>
          <a:lstStyle/>
          <a:p>
            <a:r>
              <a:rPr kumimoji="1" lang="en-US" altLang="ja-JP" sz="4400" dirty="0">
                <a:latin typeface="Klee Medium" panose="02020600000000000000" pitchFamily="18" charset="-128"/>
                <a:ea typeface="Klee Medium" panose="02020600000000000000" pitchFamily="18" charset="-128"/>
              </a:rPr>
              <a:t>1. GroundBIRD</a:t>
            </a:r>
            <a:r>
              <a:rPr kumimoji="1" lang="ja-JP" altLang="en-US" sz="4400">
                <a:latin typeface="Klee Medium" panose="02020600000000000000" pitchFamily="18" charset="-128"/>
                <a:ea typeface="Klee Medium" panose="02020600000000000000" pitchFamily="18" charset="-128"/>
              </a:rPr>
              <a:t>望遠鏡について</a:t>
            </a:r>
            <a:endParaRPr kumimoji="1" lang="ja-JP" altLang="en-US"/>
          </a:p>
        </p:txBody>
      </p:sp>
      <p:sp>
        <p:nvSpPr>
          <p:cNvPr id="4" name="テキスト ボックス 3">
            <a:extLst>
              <a:ext uri="{FF2B5EF4-FFF2-40B4-BE49-F238E27FC236}">
                <a16:creationId xmlns:a16="http://schemas.microsoft.com/office/drawing/2014/main" id="{266CD601-69AA-218D-30DE-47E749795CEE}"/>
              </a:ext>
            </a:extLst>
          </p:cNvPr>
          <p:cNvSpPr txBox="1"/>
          <p:nvPr/>
        </p:nvSpPr>
        <p:spPr>
          <a:xfrm>
            <a:off x="5525694" y="1890540"/>
            <a:ext cx="6635150" cy="193899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dirty="0">
                <a:latin typeface="Klee Medium" panose="02020600000000000000" pitchFamily="18" charset="-128"/>
                <a:ea typeface="Klee Medium" panose="02020600000000000000" pitchFamily="18" charset="-128"/>
              </a:rPr>
              <a:t>GroundBIRD</a:t>
            </a:r>
            <a:r>
              <a:rPr kumimoji="1" lang="ja-JP" altLang="en-US" sz="2400">
                <a:latin typeface="Klee Medium" panose="02020600000000000000" pitchFamily="18" charset="-128"/>
                <a:ea typeface="Klee Medium" panose="02020600000000000000" pitchFamily="18" charset="-128"/>
              </a:rPr>
              <a:t>は</a:t>
            </a:r>
            <a:r>
              <a:rPr lang="en-US" altLang="ja-JP" sz="2400" dirty="0">
                <a:latin typeface="Klee Medium" panose="02020600000000000000" pitchFamily="18" charset="-128"/>
                <a:ea typeface="Klee Medium" panose="02020600000000000000" pitchFamily="18" charset="-128"/>
              </a:rPr>
              <a:t>CMB</a:t>
            </a:r>
            <a:r>
              <a:rPr lang="ja-JP" altLang="en-US" sz="2400">
                <a:latin typeface="Klee Medium" panose="02020600000000000000" pitchFamily="18" charset="-128"/>
                <a:ea typeface="Klee Medium" panose="02020600000000000000" pitchFamily="18" charset="-128"/>
              </a:rPr>
              <a:t>の偏光観測を目的とした</a:t>
            </a:r>
            <a:endParaRPr lang="en-US" altLang="ja-JP" sz="2400" dirty="0">
              <a:latin typeface="Klee Medium" panose="02020600000000000000" pitchFamily="18" charset="-128"/>
              <a:ea typeface="Klee Medium" panose="02020600000000000000" pitchFamily="18" charset="-128"/>
            </a:endParaRPr>
          </a:p>
          <a:p>
            <a:r>
              <a:rPr lang="ja-JP" altLang="en-US" sz="2400">
                <a:latin typeface="Klee Medium" panose="02020600000000000000" pitchFamily="18" charset="-128"/>
                <a:ea typeface="Klee Medium" panose="02020600000000000000" pitchFamily="18" charset="-128"/>
              </a:rPr>
              <a:t>　地上望遠鏡</a:t>
            </a:r>
            <a:endParaRPr lang="en-US" altLang="ja-JP" sz="2400" dirty="0">
              <a:latin typeface="Klee Medium" panose="02020600000000000000" pitchFamily="18" charset="-128"/>
              <a:ea typeface="Klee Medium" panose="02020600000000000000" pitchFamily="18" charset="-128"/>
            </a:endParaRPr>
          </a:p>
          <a:p>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r>
              <a:rPr lang="ja-JP" altLang="en-US" sz="2400">
                <a:latin typeface="Klee Medium" panose="02020600000000000000" pitchFamily="18" charset="-128"/>
                <a:ea typeface="Klee Medium" panose="02020600000000000000" pitchFamily="18" charset="-128"/>
              </a:rPr>
              <a:t>宇宙再電離期の光学的厚さ</a:t>
            </a:r>
            <a:r>
              <a:rPr lang="en-US" altLang="ja-JP" sz="2400" dirty="0" err="1">
                <a:latin typeface="Klee Medium" panose="02020600000000000000" pitchFamily="18" charset="-128"/>
                <a:ea typeface="Klee Medium" panose="02020600000000000000" pitchFamily="18" charset="-128"/>
              </a:rPr>
              <a:t>τ</a:t>
            </a:r>
            <a:r>
              <a:rPr lang="ja-JP" altLang="en-US" sz="2400">
                <a:latin typeface="Klee Medium" panose="02020600000000000000" pitchFamily="18" charset="-128"/>
                <a:ea typeface="Klee Medium" panose="02020600000000000000" pitchFamily="18" charset="-128"/>
              </a:rPr>
              <a:t>の検証を行う</a:t>
            </a:r>
            <a:endParaRPr lang="en-US" altLang="ja-JP" sz="2400" dirty="0">
              <a:latin typeface="Klee Medium" panose="02020600000000000000" pitchFamily="18" charset="-128"/>
              <a:ea typeface="Klee Medium" panose="02020600000000000000" pitchFamily="18" charset="-128"/>
            </a:endParaRPr>
          </a:p>
          <a:p>
            <a:endParaRPr lang="en-US" altLang="ja-JP" sz="2400" dirty="0">
              <a:latin typeface="Klee Medium" panose="02020600000000000000" pitchFamily="18" charset="-128"/>
              <a:ea typeface="Klee Medium" panose="02020600000000000000" pitchFamily="18" charset="-128"/>
            </a:endParaRPr>
          </a:p>
        </p:txBody>
      </p:sp>
      <p:pic>
        <p:nvPicPr>
          <p:cNvPr id="8" name="図 7" descr="屋外, グリーン, 駐車, 座る が含まれている画像&#10;&#10;自動的に生成された説明">
            <a:extLst>
              <a:ext uri="{FF2B5EF4-FFF2-40B4-BE49-F238E27FC236}">
                <a16:creationId xmlns:a16="http://schemas.microsoft.com/office/drawing/2014/main" id="{9AA56F6B-A258-A4B3-F12F-B18995339F8B}"/>
              </a:ext>
            </a:extLst>
          </p:cNvPr>
          <p:cNvPicPr>
            <a:picLocks noChangeAspect="1"/>
          </p:cNvPicPr>
          <p:nvPr/>
        </p:nvPicPr>
        <p:blipFill rotWithShape="1">
          <a:blip r:embed="rId3"/>
          <a:srcRect l="11913" r="10499" b="6998"/>
          <a:stretch/>
        </p:blipFill>
        <p:spPr>
          <a:xfrm>
            <a:off x="615362" y="1799798"/>
            <a:ext cx="4720914" cy="4244134"/>
          </a:xfrm>
          <a:prstGeom prst="rect">
            <a:avLst/>
          </a:prstGeom>
          <a:effectLst>
            <a:softEdge rad="63500"/>
          </a:effectLst>
        </p:spPr>
      </p:pic>
    </p:spTree>
    <p:extLst>
      <p:ext uri="{BB962C8B-B14F-4D97-AF65-F5344CB8AC3E}">
        <p14:creationId xmlns:p14="http://schemas.microsoft.com/office/powerpoint/2010/main" val="43913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B9C9-4E62-3E17-79E8-349A0BF07C9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0C72DA2-87B8-807B-9F3F-EB737473177F}"/>
              </a:ext>
            </a:extLst>
          </p:cNvPr>
          <p:cNvSpPr>
            <a:spLocks noGrp="1"/>
          </p:cNvSpPr>
          <p:nvPr>
            <p:ph type="sldNum" sz="quarter" idx="12"/>
          </p:nvPr>
        </p:nvSpPr>
        <p:spPr/>
        <p:txBody>
          <a:bodyPr/>
          <a:lstStyle/>
          <a:p>
            <a:fld id="{3AB18A00-159B-FF42-B555-EA68349E8C07}" type="slidenum">
              <a:rPr lang="ja-JP" altLang="en-US" smtClean="0"/>
              <a:pPr/>
              <a:t>7</a:t>
            </a:fld>
            <a:endParaRPr lang="ja-JP" altLang="en-US"/>
          </a:p>
        </p:txBody>
      </p:sp>
      <p:sp>
        <p:nvSpPr>
          <p:cNvPr id="3" name="タイトル 2">
            <a:extLst>
              <a:ext uri="{FF2B5EF4-FFF2-40B4-BE49-F238E27FC236}">
                <a16:creationId xmlns:a16="http://schemas.microsoft.com/office/drawing/2014/main" id="{DDFE248B-68C9-99D7-CFA3-62673D7E726E}"/>
              </a:ext>
            </a:extLst>
          </p:cNvPr>
          <p:cNvSpPr>
            <a:spLocks noGrp="1"/>
          </p:cNvSpPr>
          <p:nvPr>
            <p:ph type="title"/>
          </p:nvPr>
        </p:nvSpPr>
        <p:spPr/>
        <p:txBody>
          <a:bodyPr>
            <a:normAutofit/>
          </a:bodyPr>
          <a:lstStyle/>
          <a:p>
            <a:r>
              <a:rPr kumimoji="1" lang="en-US" altLang="ja-JP" sz="4400" dirty="0">
                <a:latin typeface="Klee Medium" panose="02020600000000000000" pitchFamily="18" charset="-128"/>
                <a:ea typeface="Klee Medium" panose="02020600000000000000" pitchFamily="18" charset="-128"/>
              </a:rPr>
              <a:t>1. GroundBIRD</a:t>
            </a:r>
            <a:r>
              <a:rPr kumimoji="1" lang="ja-JP" altLang="en-US" sz="4400">
                <a:latin typeface="Klee Medium" panose="02020600000000000000" pitchFamily="18" charset="-128"/>
                <a:ea typeface="Klee Medium" panose="02020600000000000000" pitchFamily="18" charset="-128"/>
              </a:rPr>
              <a:t>望遠鏡について</a:t>
            </a:r>
            <a:endParaRPr kumimoji="1" lang="ja-JP" altLang="en-US"/>
          </a:p>
        </p:txBody>
      </p:sp>
      <p:sp>
        <p:nvSpPr>
          <p:cNvPr id="4" name="テキスト ボックス 3">
            <a:extLst>
              <a:ext uri="{FF2B5EF4-FFF2-40B4-BE49-F238E27FC236}">
                <a16:creationId xmlns:a16="http://schemas.microsoft.com/office/drawing/2014/main" id="{F75D461D-4986-135F-0EB7-171DDC36F287}"/>
              </a:ext>
            </a:extLst>
          </p:cNvPr>
          <p:cNvSpPr txBox="1"/>
          <p:nvPr/>
        </p:nvSpPr>
        <p:spPr>
          <a:xfrm>
            <a:off x="5525694" y="1890540"/>
            <a:ext cx="6635150" cy="4524315"/>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dirty="0">
                <a:latin typeface="Klee Medium" panose="02020600000000000000" pitchFamily="18" charset="-128"/>
                <a:ea typeface="Klee Medium" panose="02020600000000000000" pitchFamily="18" charset="-128"/>
              </a:rPr>
              <a:t>GroundBIRD</a:t>
            </a:r>
            <a:r>
              <a:rPr kumimoji="1" lang="ja-JP" altLang="en-US" sz="2400">
                <a:latin typeface="Klee Medium" panose="02020600000000000000" pitchFamily="18" charset="-128"/>
                <a:ea typeface="Klee Medium" panose="02020600000000000000" pitchFamily="18" charset="-128"/>
              </a:rPr>
              <a:t>は</a:t>
            </a:r>
            <a:r>
              <a:rPr lang="en-US" altLang="ja-JP" sz="2400" dirty="0">
                <a:latin typeface="Klee Medium" panose="02020600000000000000" pitchFamily="18" charset="-128"/>
                <a:ea typeface="Klee Medium" panose="02020600000000000000" pitchFamily="18" charset="-128"/>
              </a:rPr>
              <a:t>CMB</a:t>
            </a:r>
            <a:r>
              <a:rPr lang="ja-JP" altLang="en-US" sz="2400">
                <a:latin typeface="Klee Medium" panose="02020600000000000000" pitchFamily="18" charset="-128"/>
                <a:ea typeface="Klee Medium" panose="02020600000000000000" pitchFamily="18" charset="-128"/>
              </a:rPr>
              <a:t>の偏光観測を目的とした</a:t>
            </a:r>
            <a:endParaRPr lang="en-US" altLang="ja-JP" sz="2400" dirty="0">
              <a:latin typeface="Klee Medium" panose="02020600000000000000" pitchFamily="18" charset="-128"/>
              <a:ea typeface="Klee Medium" panose="02020600000000000000" pitchFamily="18" charset="-128"/>
            </a:endParaRPr>
          </a:p>
          <a:p>
            <a:r>
              <a:rPr lang="ja-JP" altLang="en-US" sz="2400">
                <a:latin typeface="Klee Medium" panose="02020600000000000000" pitchFamily="18" charset="-128"/>
                <a:ea typeface="Klee Medium" panose="02020600000000000000" pitchFamily="18" charset="-128"/>
              </a:rPr>
              <a:t>　地上望遠鏡</a:t>
            </a:r>
            <a:endParaRPr lang="en-US" altLang="ja-JP" sz="2400" dirty="0">
              <a:latin typeface="Klee Medium" panose="02020600000000000000" pitchFamily="18" charset="-128"/>
              <a:ea typeface="Klee Medium" panose="02020600000000000000" pitchFamily="18" charset="-128"/>
            </a:endParaRPr>
          </a:p>
          <a:p>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r>
              <a:rPr lang="ja-JP" altLang="en-US" sz="2400">
                <a:latin typeface="Klee Medium" panose="02020600000000000000" pitchFamily="18" charset="-128"/>
                <a:ea typeface="Klee Medium" panose="02020600000000000000" pitchFamily="18" charset="-128"/>
              </a:rPr>
              <a:t>宇宙再電離期の光学的厚さ</a:t>
            </a:r>
            <a:r>
              <a:rPr lang="en-US" altLang="ja-JP" sz="2400" dirty="0" err="1">
                <a:latin typeface="Klee Medium" panose="02020600000000000000" pitchFamily="18" charset="-128"/>
                <a:ea typeface="Klee Medium" panose="02020600000000000000" pitchFamily="18" charset="-128"/>
              </a:rPr>
              <a:t>τ</a:t>
            </a:r>
            <a:r>
              <a:rPr lang="ja-JP" altLang="en-US" sz="2400">
                <a:latin typeface="Klee Medium" panose="02020600000000000000" pitchFamily="18" charset="-128"/>
                <a:ea typeface="Klee Medium" panose="02020600000000000000" pitchFamily="18" charset="-128"/>
              </a:rPr>
              <a:t>の検証を行う</a:t>
            </a:r>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endParaRPr lang="en-US" altLang="ja-JP" sz="2400" dirty="0">
              <a:latin typeface="Klee Medium" panose="02020600000000000000" pitchFamily="18" charset="-128"/>
              <a:ea typeface="Klee Medium" panose="02020600000000000000" pitchFamily="18" charset="-128"/>
            </a:endParaRPr>
          </a:p>
          <a:p>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r>
              <a:rPr lang="ja-JP" altLang="en-US" sz="2400">
                <a:latin typeface="Klee Medium" panose="02020600000000000000" pitchFamily="18" charset="-128"/>
                <a:ea typeface="Klee Medium" panose="02020600000000000000" pitchFamily="18" charset="-128"/>
              </a:rPr>
              <a:t>最先端の超伝導検出器を使っている</a:t>
            </a:r>
            <a:endParaRPr lang="en-US" altLang="ja-JP" sz="2400" dirty="0">
              <a:latin typeface="Klee Medium" panose="02020600000000000000" pitchFamily="18" charset="-128"/>
              <a:ea typeface="Klee Medium" panose="02020600000000000000" pitchFamily="18" charset="-128"/>
            </a:endParaRPr>
          </a:p>
          <a:p>
            <a:r>
              <a:rPr lang="ja-JP" altLang="en-US" sz="2400">
                <a:latin typeface="Klee Medium" panose="02020600000000000000" pitchFamily="18" charset="-128"/>
                <a:ea typeface="Klee Medium" panose="02020600000000000000" pitchFamily="18" charset="-128"/>
              </a:rPr>
              <a:t>（</a:t>
            </a:r>
            <a:r>
              <a:rPr lang="en-US" altLang="ja-JP" sz="2400" dirty="0">
                <a:latin typeface="Klee Medium" panose="02020600000000000000" pitchFamily="18" charset="-128"/>
                <a:ea typeface="Klee Medium" panose="02020600000000000000" pitchFamily="18" charset="-128"/>
              </a:rPr>
              <a:t>2023</a:t>
            </a:r>
            <a:r>
              <a:rPr lang="ja-JP" altLang="en-US" sz="2400">
                <a:latin typeface="Klee Medium" panose="02020600000000000000" pitchFamily="18" charset="-128"/>
                <a:ea typeface="Klee Medium" panose="02020600000000000000" pitchFamily="18" charset="-128"/>
              </a:rPr>
              <a:t>年</a:t>
            </a:r>
            <a:r>
              <a:rPr lang="en-US" altLang="ja-JP" sz="2400" dirty="0">
                <a:latin typeface="Klee Medium" panose="02020600000000000000" pitchFamily="18" charset="-128"/>
                <a:ea typeface="Klee Medium" panose="02020600000000000000" pitchFamily="18" charset="-128"/>
              </a:rPr>
              <a:t>5</a:t>
            </a:r>
            <a:r>
              <a:rPr lang="ja-JP" altLang="en-US" sz="2400">
                <a:latin typeface="Klee Medium" panose="02020600000000000000" pitchFamily="18" charset="-128"/>
                <a:ea typeface="Klee Medium" panose="02020600000000000000" pitchFamily="18" charset="-128"/>
              </a:rPr>
              <a:t>月インストール）</a:t>
            </a:r>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endParaRPr lang="en-US" altLang="ja-JP" sz="2400" dirty="0">
              <a:latin typeface="Klee Medium" panose="02020600000000000000" pitchFamily="18" charset="-128"/>
              <a:ea typeface="Klee Medium" panose="02020600000000000000" pitchFamily="18" charset="-128"/>
            </a:endParaRPr>
          </a:p>
          <a:p>
            <a:endParaRPr lang="en-US" altLang="ja-JP" sz="2400" dirty="0">
              <a:latin typeface="Klee Medium" panose="02020600000000000000" pitchFamily="18" charset="-128"/>
              <a:ea typeface="Klee Medium" panose="02020600000000000000" pitchFamily="18" charset="-128"/>
            </a:endParaRPr>
          </a:p>
          <a:p>
            <a:pPr marL="285750" indent="-285750">
              <a:buFont typeface="Arial" panose="020B0604020202020204" pitchFamily="34" charset="0"/>
              <a:buChar char="•"/>
            </a:pPr>
            <a:r>
              <a:rPr lang="ja-JP" altLang="en-US" sz="2400">
                <a:latin typeface="Klee Medium" panose="02020600000000000000" pitchFamily="18" charset="-128"/>
                <a:ea typeface="Klee Medium" panose="02020600000000000000" pitchFamily="18" charset="-128"/>
              </a:rPr>
              <a:t>観測周波数帯は</a:t>
            </a:r>
            <a:r>
              <a:rPr lang="en-US" altLang="ja-JP" sz="2400" dirty="0">
                <a:latin typeface="Klee Medium" panose="02020600000000000000" pitchFamily="18" charset="-128"/>
                <a:ea typeface="Klee Medium" panose="02020600000000000000" pitchFamily="18" charset="-128"/>
              </a:rPr>
              <a:t>145GHz</a:t>
            </a:r>
            <a:r>
              <a:rPr lang="ja-JP" altLang="en-US" sz="2400">
                <a:latin typeface="Klee Medium" panose="02020600000000000000" pitchFamily="18" charset="-128"/>
                <a:ea typeface="Klee Medium" panose="02020600000000000000" pitchFamily="18" charset="-128"/>
              </a:rPr>
              <a:t>と</a:t>
            </a:r>
            <a:r>
              <a:rPr lang="en-US" altLang="ja-JP" sz="2400" dirty="0">
                <a:latin typeface="Klee Medium" panose="02020600000000000000" pitchFamily="18" charset="-128"/>
                <a:ea typeface="Klee Medium" panose="02020600000000000000" pitchFamily="18" charset="-128"/>
              </a:rPr>
              <a:t>220GHz</a:t>
            </a:r>
          </a:p>
          <a:p>
            <a:endParaRPr lang="en-US" altLang="ja-JP" sz="2400" dirty="0">
              <a:latin typeface="Klee Medium" panose="02020600000000000000" pitchFamily="18" charset="-128"/>
              <a:ea typeface="Klee Medium" panose="02020600000000000000" pitchFamily="18" charset="-128"/>
            </a:endParaRPr>
          </a:p>
        </p:txBody>
      </p:sp>
      <p:pic>
        <p:nvPicPr>
          <p:cNvPr id="5" name="図 4" descr="キッチン, テーブル, 大きい, ベッド が含まれている画像&#10;&#10;自動的に生成された説明">
            <a:extLst>
              <a:ext uri="{FF2B5EF4-FFF2-40B4-BE49-F238E27FC236}">
                <a16:creationId xmlns:a16="http://schemas.microsoft.com/office/drawing/2014/main" id="{36630861-1799-292E-73D1-174BC53A84CA}"/>
              </a:ext>
            </a:extLst>
          </p:cNvPr>
          <p:cNvPicPr>
            <a:picLocks noChangeAspect="1"/>
          </p:cNvPicPr>
          <p:nvPr/>
        </p:nvPicPr>
        <p:blipFill>
          <a:blip r:embed="rId3"/>
          <a:stretch>
            <a:fillRect/>
          </a:stretch>
        </p:blipFill>
        <p:spPr>
          <a:xfrm>
            <a:off x="-10414" y="2441268"/>
            <a:ext cx="5536108" cy="2569666"/>
          </a:xfrm>
          <a:prstGeom prst="rect">
            <a:avLst/>
          </a:prstGeom>
        </p:spPr>
      </p:pic>
      <p:pic>
        <p:nvPicPr>
          <p:cNvPr id="7" name="図 6" descr="テキスト&#10;&#10;自動的に生成された説明">
            <a:extLst>
              <a:ext uri="{FF2B5EF4-FFF2-40B4-BE49-F238E27FC236}">
                <a16:creationId xmlns:a16="http://schemas.microsoft.com/office/drawing/2014/main" id="{0C273008-5787-229D-57AE-1F8390D1115B}"/>
              </a:ext>
            </a:extLst>
          </p:cNvPr>
          <p:cNvPicPr>
            <a:picLocks noChangeAspect="1"/>
          </p:cNvPicPr>
          <p:nvPr/>
        </p:nvPicPr>
        <p:blipFill>
          <a:blip r:embed="rId4"/>
          <a:stretch>
            <a:fillRect/>
          </a:stretch>
        </p:blipFill>
        <p:spPr>
          <a:xfrm>
            <a:off x="2292866" y="4795500"/>
            <a:ext cx="3232828" cy="737489"/>
          </a:xfrm>
          <a:prstGeom prst="rect">
            <a:avLst/>
          </a:prstGeom>
        </p:spPr>
      </p:pic>
    </p:spTree>
    <p:extLst>
      <p:ext uri="{BB962C8B-B14F-4D97-AF65-F5344CB8AC3E}">
        <p14:creationId xmlns:p14="http://schemas.microsoft.com/office/powerpoint/2010/main" val="2058144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D3AD-57A3-91E7-5051-48AB60808AD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8BB178-0508-3545-2039-DC40D3E036EC}"/>
              </a:ext>
            </a:extLst>
          </p:cNvPr>
          <p:cNvSpPr>
            <a:spLocks noGrp="1"/>
          </p:cNvSpPr>
          <p:nvPr>
            <p:ph type="title"/>
          </p:nvPr>
        </p:nvSpPr>
        <p:spPr/>
        <p:txBody>
          <a:bodyPr/>
          <a:lstStyle/>
          <a:p>
            <a:r>
              <a:rPr kumimoji="1" lang="ja-JP" altLang="en-US"/>
              <a:t>目次</a:t>
            </a:r>
          </a:p>
        </p:txBody>
      </p:sp>
      <p:sp>
        <p:nvSpPr>
          <p:cNvPr id="3" name="テキスト ボックス 2">
            <a:extLst>
              <a:ext uri="{FF2B5EF4-FFF2-40B4-BE49-F238E27FC236}">
                <a16:creationId xmlns:a16="http://schemas.microsoft.com/office/drawing/2014/main" id="{0FE48469-0700-536C-DB33-93F5B45DFCB8}"/>
              </a:ext>
            </a:extLst>
          </p:cNvPr>
          <p:cNvSpPr txBox="1"/>
          <p:nvPr/>
        </p:nvSpPr>
        <p:spPr>
          <a:xfrm>
            <a:off x="1459614" y="1555036"/>
            <a:ext cx="5963492" cy="4801314"/>
          </a:xfrm>
          <a:prstGeom prst="rect">
            <a:avLst/>
          </a:prstGeom>
          <a:noFill/>
        </p:spPr>
        <p:txBody>
          <a:bodyPr wrap="none" rtlCol="0">
            <a:spAutoFit/>
          </a:bodyPr>
          <a:lstStyle/>
          <a:p>
            <a:pPr marL="514350" indent="-514350">
              <a:lnSpc>
                <a:spcPct val="150000"/>
              </a:lnSpc>
              <a:buFont typeface="+mj-lt"/>
              <a:buAutoNum type="arabicPeriod"/>
            </a:pPr>
            <a:r>
              <a:rPr kumimoji="1" lang="en-US" altLang="ja-JP" sz="3200" dirty="0">
                <a:solidFill>
                  <a:schemeClr val="bg1">
                    <a:lumMod val="75000"/>
                  </a:schemeClr>
                </a:solidFill>
                <a:latin typeface="Klee Medium" panose="02020600000000000000" pitchFamily="18" charset="-128"/>
                <a:ea typeface="Klee Medium" panose="02020600000000000000" pitchFamily="18" charset="-128"/>
              </a:rPr>
              <a:t>GroundBIRD</a:t>
            </a:r>
            <a:r>
              <a:rPr kumimoji="1" lang="ja-JP" altLang="en-US" sz="3200">
                <a:solidFill>
                  <a:schemeClr val="bg1">
                    <a:lumMod val="75000"/>
                  </a:schemeClr>
                </a:solidFill>
                <a:latin typeface="Klee Medium" panose="02020600000000000000" pitchFamily="18" charset="-128"/>
                <a:ea typeface="Klee Medium" panose="02020600000000000000" pitchFamily="18" charset="-128"/>
              </a:rPr>
              <a:t>望遠鏡について</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514350" indent="-514350">
              <a:lnSpc>
                <a:spcPct val="150000"/>
              </a:lnSpc>
              <a:buFont typeface="+mj-lt"/>
              <a:buAutoNum type="arabicPeriod"/>
            </a:pPr>
            <a:r>
              <a:rPr kumimoji="1" lang="ja-JP" altLang="en-US" sz="3200">
                <a:latin typeface="Klee Medium" panose="02020600000000000000" pitchFamily="18" charset="-128"/>
                <a:ea typeface="Klee Medium" panose="02020600000000000000" pitchFamily="18" charset="-128"/>
              </a:rPr>
              <a:t>光学系の紹介</a:t>
            </a:r>
            <a:endParaRPr kumimoji="1" lang="en-US" altLang="ja-JP" sz="3200" dirty="0">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本研究の目的</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シミュレーションの方法</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結果</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pPr marL="342900" indent="-342900">
              <a:lnSpc>
                <a:spcPct val="150000"/>
              </a:lnSpc>
              <a:buFont typeface="+mj-lt"/>
              <a:buAutoNum type="arabicPeriod"/>
            </a:pPr>
            <a:r>
              <a:rPr lang="en-US" altLang="ja-JP" sz="3200" dirty="0">
                <a:solidFill>
                  <a:schemeClr val="bg1">
                    <a:lumMod val="75000"/>
                  </a:schemeClr>
                </a:solidFill>
                <a:latin typeface="Klee Medium" panose="02020600000000000000" pitchFamily="18" charset="-128"/>
                <a:ea typeface="Klee Medium" panose="02020600000000000000" pitchFamily="18" charset="-128"/>
              </a:rPr>
              <a:t> </a:t>
            </a:r>
            <a:r>
              <a:rPr lang="ja-JP" altLang="en-US" sz="3200">
                <a:solidFill>
                  <a:schemeClr val="bg1">
                    <a:lumMod val="75000"/>
                  </a:schemeClr>
                </a:solidFill>
                <a:latin typeface="Klee Medium" panose="02020600000000000000" pitchFamily="18" charset="-128"/>
                <a:ea typeface="Klee Medium" panose="02020600000000000000" pitchFamily="18" charset="-128"/>
              </a:rPr>
              <a:t>今後の課題</a:t>
            </a:r>
            <a:endParaRPr lang="en-US" altLang="ja-JP" sz="3200" dirty="0">
              <a:solidFill>
                <a:schemeClr val="bg1">
                  <a:lumMod val="75000"/>
                </a:schemeClr>
              </a:solidFill>
              <a:latin typeface="Klee Medium" panose="02020600000000000000" pitchFamily="18" charset="-128"/>
              <a:ea typeface="Klee Medium" panose="02020600000000000000" pitchFamily="18" charset="-128"/>
            </a:endParaRPr>
          </a:p>
          <a:p>
            <a:endParaRPr kumimoji="1" lang="ja-JP" altLang="en-US"/>
          </a:p>
        </p:txBody>
      </p:sp>
      <p:sp>
        <p:nvSpPr>
          <p:cNvPr id="4" name="スライド番号プレースホルダー 3">
            <a:extLst>
              <a:ext uri="{FF2B5EF4-FFF2-40B4-BE49-F238E27FC236}">
                <a16:creationId xmlns:a16="http://schemas.microsoft.com/office/drawing/2014/main" id="{383DEB8B-319D-E1C0-FA96-CF446AAEF21C}"/>
              </a:ext>
            </a:extLst>
          </p:cNvPr>
          <p:cNvSpPr>
            <a:spLocks noGrp="1"/>
          </p:cNvSpPr>
          <p:nvPr>
            <p:ph type="sldNum" sz="quarter" idx="12"/>
          </p:nvPr>
        </p:nvSpPr>
        <p:spPr/>
        <p:txBody>
          <a:bodyPr/>
          <a:lstStyle/>
          <a:p>
            <a:fld id="{3AB18A00-159B-FF42-B555-EA68349E8C07}" type="slidenum">
              <a:rPr lang="ja-JP" altLang="en-US" smtClean="0"/>
              <a:pPr/>
              <a:t>8</a:t>
            </a:fld>
            <a:endParaRPr lang="ja-JP" altLang="en-US"/>
          </a:p>
        </p:txBody>
      </p:sp>
    </p:spTree>
    <p:extLst>
      <p:ext uri="{BB962C8B-B14F-4D97-AF65-F5344CB8AC3E}">
        <p14:creationId xmlns:p14="http://schemas.microsoft.com/office/powerpoint/2010/main" val="28410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1CAA6C-FE51-055C-E6C2-DA5E4BC0B6BA}"/>
              </a:ext>
            </a:extLst>
          </p:cNvPr>
          <p:cNvSpPr>
            <a:spLocks noGrp="1"/>
          </p:cNvSpPr>
          <p:nvPr>
            <p:ph type="sldNum" sz="quarter" idx="12"/>
          </p:nvPr>
        </p:nvSpPr>
        <p:spPr/>
        <p:txBody>
          <a:bodyPr/>
          <a:lstStyle/>
          <a:p>
            <a:fld id="{3AB18A00-159B-FF42-B555-EA68349E8C07}" type="slidenum">
              <a:rPr lang="ja-JP" altLang="en-US" smtClean="0"/>
              <a:pPr/>
              <a:t>9</a:t>
            </a:fld>
            <a:endParaRPr lang="ja-JP" altLang="en-US"/>
          </a:p>
        </p:txBody>
      </p:sp>
      <p:sp>
        <p:nvSpPr>
          <p:cNvPr id="3" name="タイトル 2">
            <a:extLst>
              <a:ext uri="{FF2B5EF4-FFF2-40B4-BE49-F238E27FC236}">
                <a16:creationId xmlns:a16="http://schemas.microsoft.com/office/drawing/2014/main" id="{732FB960-5342-C80F-69B6-93F51060ADDF}"/>
              </a:ext>
            </a:extLst>
          </p:cNvPr>
          <p:cNvSpPr>
            <a:spLocks noGrp="1"/>
          </p:cNvSpPr>
          <p:nvPr>
            <p:ph type="title"/>
          </p:nvPr>
        </p:nvSpPr>
        <p:spPr/>
        <p:txBody>
          <a:bodyPr>
            <a:normAutofit/>
          </a:bodyPr>
          <a:lstStyle/>
          <a:p>
            <a:r>
              <a:rPr lang="en-US" altLang="ja-JP" dirty="0"/>
              <a:t>2. </a:t>
            </a:r>
            <a:r>
              <a:rPr kumimoji="1" lang="ja-JP" altLang="en-US" sz="4400">
                <a:latin typeface="Klee Medium" panose="02020600000000000000" pitchFamily="18" charset="-128"/>
                <a:ea typeface="Klee Medium" panose="02020600000000000000" pitchFamily="18" charset="-128"/>
              </a:rPr>
              <a:t>光学系の紹介</a:t>
            </a:r>
            <a:endParaRPr kumimoji="1" lang="ja-JP" altLang="en-US"/>
          </a:p>
        </p:txBody>
      </p:sp>
      <p:pic>
        <p:nvPicPr>
          <p:cNvPr id="16" name="図 15" descr="テーブル, 座る, 時計, 鏡 が含まれている画像&#10;&#10;自動的に生成された説明">
            <a:extLst>
              <a:ext uri="{FF2B5EF4-FFF2-40B4-BE49-F238E27FC236}">
                <a16:creationId xmlns:a16="http://schemas.microsoft.com/office/drawing/2014/main" id="{6B5977E7-3BAA-ABAD-737C-91040DE9FBBC}"/>
              </a:ext>
            </a:extLst>
          </p:cNvPr>
          <p:cNvPicPr>
            <a:picLocks noChangeAspect="1"/>
          </p:cNvPicPr>
          <p:nvPr/>
        </p:nvPicPr>
        <p:blipFill>
          <a:blip r:embed="rId3"/>
          <a:stretch>
            <a:fillRect/>
          </a:stretch>
        </p:blipFill>
        <p:spPr>
          <a:xfrm>
            <a:off x="777881" y="1426986"/>
            <a:ext cx="4090675" cy="5230893"/>
          </a:xfrm>
          <a:prstGeom prst="rect">
            <a:avLst/>
          </a:prstGeom>
        </p:spPr>
      </p:pic>
      <p:sp>
        <p:nvSpPr>
          <p:cNvPr id="19" name="正方形/長方形 18">
            <a:extLst>
              <a:ext uri="{FF2B5EF4-FFF2-40B4-BE49-F238E27FC236}">
                <a16:creationId xmlns:a16="http://schemas.microsoft.com/office/drawing/2014/main" id="{44A566F6-D4D8-3451-DE78-4ACFF9D28B45}"/>
              </a:ext>
            </a:extLst>
          </p:cNvPr>
          <p:cNvSpPr/>
          <p:nvPr/>
        </p:nvSpPr>
        <p:spPr>
          <a:xfrm>
            <a:off x="2190190" y="4178817"/>
            <a:ext cx="434935" cy="685996"/>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
        <p:nvSpPr>
          <p:cNvPr id="6" name="テキスト ボックス 5">
            <a:extLst>
              <a:ext uri="{FF2B5EF4-FFF2-40B4-BE49-F238E27FC236}">
                <a16:creationId xmlns:a16="http://schemas.microsoft.com/office/drawing/2014/main" id="{4817BEB5-7CCE-E2A2-91E5-A66043074B1B}"/>
              </a:ext>
            </a:extLst>
          </p:cNvPr>
          <p:cNvSpPr txBox="1"/>
          <p:nvPr/>
        </p:nvSpPr>
        <p:spPr>
          <a:xfrm>
            <a:off x="5094928" y="5657671"/>
            <a:ext cx="6549950" cy="1200329"/>
          </a:xfrm>
          <a:prstGeom prst="rect">
            <a:avLst/>
          </a:prstGeom>
          <a:noFill/>
        </p:spPr>
        <p:txBody>
          <a:bodyPr wrap="square" rtlCol="0">
            <a:spAutoFit/>
          </a:bodyPr>
          <a:lstStyle/>
          <a:p>
            <a:pPr algn="ctr"/>
            <a:r>
              <a:rPr lang="en-US" altLang="ja-JP" sz="2400" dirty="0"/>
              <a:t>Cross-</a:t>
            </a:r>
            <a:r>
              <a:rPr lang="en-US" altLang="ja-JP" sz="2400" dirty="0" err="1"/>
              <a:t>dragone</a:t>
            </a:r>
            <a:r>
              <a:rPr lang="ja-JP" altLang="en-US" sz="2400"/>
              <a:t>光学系</a:t>
            </a:r>
            <a:r>
              <a:rPr lang="en-US" altLang="ja-JP" sz="2400" dirty="0"/>
              <a:t>: </a:t>
            </a:r>
          </a:p>
          <a:p>
            <a:pPr algn="ctr"/>
            <a:r>
              <a:rPr lang="ja-JP" altLang="en-US" sz="2400"/>
              <a:t>鏡の反射で生じる擬似偏光を</a:t>
            </a:r>
            <a:endParaRPr lang="en-US" altLang="ja-JP" sz="2400" dirty="0"/>
          </a:p>
          <a:p>
            <a:pPr algn="ctr"/>
            <a:r>
              <a:rPr lang="ja-JP" altLang="en-US" sz="2400"/>
              <a:t>打ち消すための光学系</a:t>
            </a:r>
            <a:r>
              <a:rPr lang="en-US" altLang="ja-JP" sz="2400" dirty="0"/>
              <a:t> </a:t>
            </a:r>
            <a:endParaRPr kumimoji="1" lang="ja-JP" altLang="en-US"/>
          </a:p>
        </p:txBody>
      </p:sp>
      <p:pic>
        <p:nvPicPr>
          <p:cNvPr id="9" name="図 8" descr="グラフ, じょうごグラフ&#10;&#10;自動的に生成された説明">
            <a:extLst>
              <a:ext uri="{FF2B5EF4-FFF2-40B4-BE49-F238E27FC236}">
                <a16:creationId xmlns:a16="http://schemas.microsoft.com/office/drawing/2014/main" id="{5FDB295F-4B3D-E2F7-876A-10A2F8E96D25}"/>
              </a:ext>
            </a:extLst>
          </p:cNvPr>
          <p:cNvPicPr>
            <a:picLocks noChangeAspect="1"/>
          </p:cNvPicPr>
          <p:nvPr/>
        </p:nvPicPr>
        <p:blipFill rotWithShape="1">
          <a:blip r:embed="rId4">
            <a:alphaModFix amt="84000"/>
          </a:blip>
          <a:srcRect l="8911" t="3748" r="9283"/>
          <a:stretch/>
        </p:blipFill>
        <p:spPr>
          <a:xfrm>
            <a:off x="6716507" y="1426986"/>
            <a:ext cx="3319948" cy="4004027"/>
          </a:xfrm>
          <a:prstGeom prst="rect">
            <a:avLst/>
          </a:prstGeom>
          <a:effectLst>
            <a:outerShdw sx="1000" sy="1000" algn="ctr" rotWithShape="0">
              <a:srgbClr val="000000"/>
            </a:outerShdw>
          </a:effectLst>
        </p:spPr>
      </p:pic>
      <p:sp>
        <p:nvSpPr>
          <p:cNvPr id="11" name="正方形/長方形 10">
            <a:extLst>
              <a:ext uri="{FF2B5EF4-FFF2-40B4-BE49-F238E27FC236}">
                <a16:creationId xmlns:a16="http://schemas.microsoft.com/office/drawing/2014/main" id="{36E0C1FB-5569-D32A-9316-1D15E1E0ACB9}"/>
              </a:ext>
            </a:extLst>
          </p:cNvPr>
          <p:cNvSpPr/>
          <p:nvPr/>
        </p:nvSpPr>
        <p:spPr>
          <a:xfrm>
            <a:off x="7817516" y="4181316"/>
            <a:ext cx="370988" cy="683497"/>
          </a:xfrm>
          <a:prstGeom prst="rect">
            <a:avLst/>
          </a:prstGeom>
          <a:solidFill>
            <a:srgbClr val="FFFC00">
              <a:alpha val="5000"/>
            </a:srgbClr>
          </a:solidFill>
          <a:ln w="108000">
            <a:solidFill>
              <a:srgbClr val="FFF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FFFC00"/>
              </a:solidFill>
            </a:endParaRPr>
          </a:p>
        </p:txBody>
      </p:sp>
    </p:spTree>
    <p:extLst>
      <p:ext uri="{BB962C8B-B14F-4D97-AF65-F5344CB8AC3E}">
        <p14:creationId xmlns:p14="http://schemas.microsoft.com/office/powerpoint/2010/main" val="32405092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2724</TotalTime>
  <Words>4733</Words>
  <Application>Microsoft Macintosh PowerPoint</Application>
  <PresentationFormat>ワイド画面</PresentationFormat>
  <Paragraphs>582</Paragraphs>
  <Slides>55</Slides>
  <Notes>35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55</vt:i4>
      </vt:variant>
    </vt:vector>
  </HeadingPairs>
  <TitlesOfParts>
    <vt:vector size="65" baseType="lpstr">
      <vt:lpstr>HaranoAjiMincho-Regular-Identity-H</vt:lpstr>
      <vt:lpstr>Hiragino Kaku Gothic ProN</vt:lpstr>
      <vt:lpstr>HiraKakuProN</vt:lpstr>
      <vt:lpstr>Klee Medium</vt:lpstr>
      <vt:lpstr>游ゴシック</vt:lpstr>
      <vt:lpstr>游ゴシック Light</vt:lpstr>
      <vt:lpstr>Arial</vt:lpstr>
      <vt:lpstr>Cambria Math</vt:lpstr>
      <vt:lpstr>Helvetica Neue</vt:lpstr>
      <vt:lpstr>Office テーマ</vt:lpstr>
      <vt:lpstr>Ray tracing simulation of GroundBIRD optical systems</vt:lpstr>
      <vt:lpstr>目次</vt:lpstr>
      <vt:lpstr>目次</vt:lpstr>
      <vt:lpstr>1. GroundBIRD望遠鏡について</vt:lpstr>
      <vt:lpstr>1. GroundBIRD望遠鏡について</vt:lpstr>
      <vt:lpstr>1. GroundBIRD望遠鏡について</vt:lpstr>
      <vt:lpstr>1. GroundBIRD望遠鏡について</vt:lpstr>
      <vt:lpstr>目次</vt:lpstr>
      <vt:lpstr>2. 光学系の紹介</vt:lpstr>
      <vt:lpstr>2. 光学系の紹介</vt:lpstr>
      <vt:lpstr>2. 光学系の紹介</vt:lpstr>
      <vt:lpstr>2. 光学系の紹介</vt:lpstr>
      <vt:lpstr>2. 光学系の紹介</vt:lpstr>
      <vt:lpstr>2. 光学系の紹介 -焦点面検出器-</vt:lpstr>
      <vt:lpstr>目次</vt:lpstr>
      <vt:lpstr>3. 本研究の目的</vt:lpstr>
      <vt:lpstr>3. 本研究の目的</vt:lpstr>
      <vt:lpstr>3. 本研究の目的</vt:lpstr>
      <vt:lpstr>3. 本研究の目的</vt:lpstr>
      <vt:lpstr>3. 本研究の目的</vt:lpstr>
      <vt:lpstr>目次</vt:lpstr>
      <vt:lpstr>4. シミュレーションの方法 -光学系-</vt:lpstr>
      <vt:lpstr>4. シミュレーションの方法 -受光器-</vt:lpstr>
      <vt:lpstr>4. シミュレーションの方法 -受光器-</vt:lpstr>
      <vt:lpstr>4. シミュレーションの方法 -光源-</vt:lpstr>
      <vt:lpstr>4. シミュレーションの方法 –レンズ-</vt:lpstr>
      <vt:lpstr>4.シミュレーションの方法 -妥当性評価-</vt:lpstr>
      <vt:lpstr>目次</vt:lpstr>
      <vt:lpstr>5. 結果</vt:lpstr>
      <vt:lpstr>5. 結果</vt:lpstr>
      <vt:lpstr>5. 結果</vt:lpstr>
      <vt:lpstr>目次</vt:lpstr>
      <vt:lpstr>6. 今後の課題</vt:lpstr>
      <vt:lpstr>　まとめ</vt:lpstr>
      <vt:lpstr>Back ups</vt:lpstr>
      <vt:lpstr>6. 今後の課題</vt:lpstr>
      <vt:lpstr>4. 結果</vt:lpstr>
      <vt:lpstr>Q＆A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simulation of GroundBIRD optical systems</dc:title>
  <dc:creator>遠山　翔太</dc:creator>
  <cp:lastModifiedBy>遠山　翔太</cp:lastModifiedBy>
  <cp:revision>86</cp:revision>
  <cp:lastPrinted>2024-02-09T02:00:30Z</cp:lastPrinted>
  <dcterms:created xsi:type="dcterms:W3CDTF">2024-02-07T05:48:19Z</dcterms:created>
  <dcterms:modified xsi:type="dcterms:W3CDTF">2024-02-18T16:14:59Z</dcterms:modified>
</cp:coreProperties>
</file>